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66" r:id="rId5"/>
    <p:sldId id="267" r:id="rId6"/>
    <p:sldId id="268" r:id="rId7"/>
    <p:sldId id="269" r:id="rId8"/>
    <p:sldId id="270" r:id="rId9"/>
    <p:sldId id="271" r:id="rId10"/>
    <p:sldId id="272" r:id="rId11"/>
    <p:sldId id="273" r:id="rId12"/>
    <p:sldId id="274" r:id="rId13"/>
    <p:sldId id="284" r:id="rId14"/>
    <p:sldId id="276" r:id="rId15"/>
    <p:sldId id="280" r:id="rId16"/>
    <p:sldId id="281" r:id="rId17"/>
    <p:sldId id="282" r:id="rId18"/>
    <p:sldId id="283" r:id="rId19"/>
    <p:sldId id="278" r:id="rId20"/>
    <p:sldId id="279" r:id="rId21"/>
    <p:sldId id="285" r:id="rId22"/>
    <p:sldId id="286" r:id="rId23"/>
    <p:sldId id="287" r:id="rId24"/>
    <p:sldId id="288" r:id="rId25"/>
    <p:sldId id="289" r:id="rId26"/>
    <p:sldId id="290" r:id="rId27"/>
    <p:sldId id="291" r:id="rId28"/>
    <p:sldId id="292" r:id="rId29"/>
    <p:sldId id="293" r:id="rId30"/>
    <p:sldId id="297" r:id="rId31"/>
    <p:sldId id="298" r:id="rId32"/>
    <p:sldId id="299" r:id="rId33"/>
    <p:sldId id="300" r:id="rId34"/>
    <p:sldId id="301"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35" autoAdjust="0"/>
    <p:restoredTop sz="94619" autoAdjust="0"/>
  </p:normalViewPr>
  <p:slideViewPr>
    <p:cSldViewPr snapToGrid="0">
      <p:cViewPr>
        <p:scale>
          <a:sx n="175" d="100"/>
          <a:sy n="175" d="100"/>
        </p:scale>
        <p:origin x="126" y="-8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2/3/2021</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8729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2/3/2021</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8980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2/3/2021</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2233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2/3/2021</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57611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2/3/2021</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02808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2/3/2021</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01771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2/3/2021</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0701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2/3/2021</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01302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2/3/2021</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58826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2/3/2021</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014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package" Target="../embeddings/Microsoft_Excel_Worksheet.xlsx"/><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package" Target="../embeddings/Microsoft_Excel_Worksheet1.xlsx"/><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package" Target="../embeddings/Microsoft_Excel_Worksheet2.xlsx"/><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package" Target="../embeddings/Microsoft_Excel_Worksheet3.xlsx"/><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peak Pro"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6730000" y="639097"/>
            <a:ext cx="4813072" cy="3494791"/>
          </a:xfrm>
        </p:spPr>
        <p:txBody>
          <a:bodyPr>
            <a:normAutofit fontScale="90000"/>
          </a:bodyPr>
          <a:lstStyle/>
          <a:p>
            <a:r>
              <a:rPr lang="en-US" dirty="0"/>
              <a:t>Town of Hampstead 2021 Budget</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6729999" y="4455621"/>
            <a:ext cx="4829101" cy="1238616"/>
          </a:xfrm>
        </p:spPr>
        <p:txBody>
          <a:bodyPr>
            <a:normAutofit/>
          </a:bodyPr>
          <a:lstStyle/>
          <a:p>
            <a:r>
              <a:rPr lang="en-US" dirty="0"/>
              <a:t>Deliberative Session</a:t>
            </a:r>
          </a:p>
          <a:p>
            <a:r>
              <a:rPr lang="en-US" dirty="0"/>
              <a:t>Friday, February 5</a:t>
            </a:r>
            <a:r>
              <a:rPr lang="en-US" baseline="30000" dirty="0"/>
              <a:t>th</a:t>
            </a:r>
            <a:endParaRPr lang="en-US" dirty="0"/>
          </a:p>
        </p:txBody>
      </p:sp>
      <p:pic>
        <p:nvPicPr>
          <p:cNvPr id="6" name="Picture 5">
            <a:extLst>
              <a:ext uri="{FF2B5EF4-FFF2-40B4-BE49-F238E27FC236}">
                <a16:creationId xmlns:a16="http://schemas.microsoft.com/office/drawing/2014/main" id="{8940CBE3-3F91-419A-A649-32AB388ECA8B}"/>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 y="10"/>
            <a:ext cx="6096000" cy="6857990"/>
          </a:xfrm>
          <a:prstGeom prst="rect">
            <a:avLst/>
          </a:prstGeom>
        </p:spPr>
      </p:pic>
      <p:cxnSp>
        <p:nvCxnSpPr>
          <p:cNvPr id="26" name="Straight Connector 25">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294754"/>
            <a:ext cx="43891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5915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No photo description available.">
            <a:extLst>
              <a:ext uri="{FF2B5EF4-FFF2-40B4-BE49-F238E27FC236}">
                <a16:creationId xmlns:a16="http://schemas.microsoft.com/office/drawing/2014/main" id="{D8A56CA1-7907-4B6F-B319-AF0A5ACD83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3586" y="209550"/>
            <a:ext cx="6118453" cy="6036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1545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o photo description available.">
            <a:extLst>
              <a:ext uri="{FF2B5EF4-FFF2-40B4-BE49-F238E27FC236}">
                <a16:creationId xmlns:a16="http://schemas.microsoft.com/office/drawing/2014/main" id="{202CB8EE-D790-46B9-AB09-C8AD950F48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2007" y="125836"/>
            <a:ext cx="7687985" cy="5940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1643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o photo description available.">
            <a:extLst>
              <a:ext uri="{FF2B5EF4-FFF2-40B4-BE49-F238E27FC236}">
                <a16:creationId xmlns:a16="http://schemas.microsoft.com/office/drawing/2014/main" id="{C42F516F-CA10-4189-8A0D-6276E248A8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7814" y="160046"/>
            <a:ext cx="7742253" cy="6082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7013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ay be an image of floor plan and text that says 'First Floor Renovation and Addition DECONTAMINATION/ OMEN'S ESTROOM STORAGE ESTROOM MBULANCE OFFICE CONFERENCE OFFICE OFFICE VESTIBULE OFFICE 19-1* SCAETS'">
            <a:extLst>
              <a:ext uri="{FF2B5EF4-FFF2-40B4-BE49-F238E27FC236}">
                <a16:creationId xmlns:a16="http://schemas.microsoft.com/office/drawing/2014/main" id="{4A718F43-95BE-4A16-9D25-6C14F7A94A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187" y="172580"/>
            <a:ext cx="7190014" cy="5943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5318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No photo description available.">
            <a:extLst>
              <a:ext uri="{FF2B5EF4-FFF2-40B4-BE49-F238E27FC236}">
                <a16:creationId xmlns:a16="http://schemas.microsoft.com/office/drawing/2014/main" id="{1D352B31-7547-4139-938E-D925C526CD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3429" y="597694"/>
            <a:ext cx="7478856" cy="5329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4336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8CB8EF-58CF-414C-904D-4323DA75FE43}"/>
              </a:ext>
            </a:extLst>
          </p:cNvPr>
          <p:cNvSpPr txBox="1"/>
          <p:nvPr/>
        </p:nvSpPr>
        <p:spPr>
          <a:xfrm>
            <a:off x="2462214" y="314325"/>
            <a:ext cx="5834061" cy="4770537"/>
          </a:xfrm>
          <a:prstGeom prst="rect">
            <a:avLst/>
          </a:prstGeom>
          <a:noFill/>
        </p:spPr>
        <p:txBody>
          <a:bodyPr wrap="square">
            <a:spAutoFit/>
          </a:bodyPr>
          <a:lstStyle/>
          <a:p>
            <a:pPr marL="0" marR="0" algn="ctr">
              <a:spcBef>
                <a:spcPts val="0"/>
              </a:spcBef>
              <a:spcAft>
                <a:spcPts val="0"/>
              </a:spcAft>
            </a:pPr>
            <a:r>
              <a:rPr lang="en-US" sz="1600" b="1" dirty="0">
                <a:effectLst/>
                <a:latin typeface="Arial" panose="020B0604020202020204" pitchFamily="34" charset="0"/>
                <a:ea typeface="Times New Roman" panose="02020603050405020304" pitchFamily="18" charset="0"/>
                <a:cs typeface="Times New Roman" panose="02020603050405020304" pitchFamily="18" charset="0"/>
              </a:rPr>
              <a:t>ARTICLE 7</a:t>
            </a:r>
            <a:endParaRPr lang="en-US" sz="1600" dirty="0">
              <a:effectLst/>
              <a:latin typeface="Century Schoolbook" panose="020406040505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i="1" dirty="0">
                <a:effectLst/>
                <a:latin typeface="Century Schoolbook" panose="02040604050505020304" pitchFamily="18" charset="0"/>
                <a:ea typeface="Times New Roman" panose="02020603050405020304" pitchFamily="18" charset="0"/>
                <a:cs typeface="Times New Roman" panose="02020603050405020304" pitchFamily="18" charset="0"/>
              </a:rPr>
              <a:t> </a:t>
            </a:r>
            <a:endParaRPr lang="en-US" sz="1600" dirty="0">
              <a:effectLst/>
              <a:latin typeface="Century Schoolbook" panose="020406040505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To see if the Town will vote to raise and appropriate as an operating budget, not including appropriations by special warrant articles and other appropriations voted separately, the amounts set forth on the budget posted with the warrant or as amended by vote of the first session, for the purposes set forth therein, totaling</a:t>
            </a:r>
            <a:r>
              <a:rPr lang="en-US"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$7,502,460 (Seven Million Five Hundred Two Thousand Four Hundred Sixty Dollars)</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Should this article be defeated, the default budget shall be </a:t>
            </a:r>
            <a:r>
              <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$7,500,400 (Seven Million Five Hundred Thousand Four Hundred Dollars)</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which is the same as last year, with certain adjustments required by previous action of the Town or by law; or the governing body may hold one special meeting in accordance with RSA 40:13 X and XVI, to take up the issue of a revised operating budget only. </a:t>
            </a:r>
            <a:endParaRPr lang="en-US" sz="1600" dirty="0">
              <a:effectLst/>
              <a:latin typeface="Century Schoolbook" panose="020406040505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1600" b="1" dirty="0">
                <a:effectLst/>
                <a:latin typeface="Century Schoolbook" panose="02040604050505020304" pitchFamily="18" charset="0"/>
                <a:ea typeface="Times New Roman" panose="02020603050405020304" pitchFamily="18" charset="0"/>
                <a:cs typeface="Arial" panose="020B0604020202020204" pitchFamily="34" charset="0"/>
              </a:rPr>
              <a:t>Recommended by the Board of Selectmen 3-0</a:t>
            </a:r>
            <a:r>
              <a:rPr lang="en-US" sz="1600" b="1" dirty="0">
                <a:effectLst/>
                <a:latin typeface="Century Schoolbook" panose="02040604050505020304" pitchFamily="18" charset="0"/>
                <a:ea typeface="Times New Roman" panose="02020603050405020304" pitchFamily="18" charset="0"/>
                <a:cs typeface="Times New Roman" panose="02020603050405020304" pitchFamily="18" charset="0"/>
              </a:rPr>
              <a:t> </a:t>
            </a:r>
            <a:endParaRPr lang="en-US" sz="1600" dirty="0">
              <a:effectLst/>
              <a:latin typeface="Century Schoolbook" panose="020406040505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1600" b="1" dirty="0">
                <a:effectLst/>
                <a:latin typeface="Century Schoolbook" panose="02040604050505020304" pitchFamily="18" charset="0"/>
                <a:ea typeface="Times New Roman" panose="02020603050405020304" pitchFamily="18" charset="0"/>
                <a:cs typeface="Times New Roman" panose="02020603050405020304" pitchFamily="18" charset="0"/>
              </a:rPr>
              <a:t>Recommended by the Budget Committee </a:t>
            </a:r>
          </a:p>
          <a:p>
            <a:pPr marL="0" marR="0" algn="just">
              <a:spcBef>
                <a:spcPts val="0"/>
              </a:spcBef>
              <a:spcAft>
                <a:spcPts val="0"/>
              </a:spcAft>
            </a:pPr>
            <a:r>
              <a:rPr lang="en-US" sz="1600" b="1" dirty="0">
                <a:effectLst/>
                <a:latin typeface="Century Schoolbook" panose="02040604050505020304" pitchFamily="18" charset="0"/>
                <a:ea typeface="Times New Roman" panose="02020603050405020304" pitchFamily="18" charset="0"/>
                <a:cs typeface="Times New Roman" panose="02020603050405020304" pitchFamily="18" charset="0"/>
              </a:rPr>
              <a:t>3-0 (advisory only)</a:t>
            </a:r>
            <a:endParaRPr lang="en-US" sz="1600" dirty="0">
              <a:effectLst/>
              <a:latin typeface="Century Schoolbook" panose="020406040505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927693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CF0E59A-C658-4F9E-9AA6-1C335F2AC0E9}"/>
              </a:ext>
            </a:extLst>
          </p:cNvPr>
          <p:cNvGraphicFramePr>
            <a:graphicFrameLocks noGrp="1"/>
          </p:cNvGraphicFramePr>
          <p:nvPr>
            <p:extLst>
              <p:ext uri="{D42A27DB-BD31-4B8C-83A1-F6EECF244321}">
                <p14:modId xmlns:p14="http://schemas.microsoft.com/office/powerpoint/2010/main" val="776964374"/>
              </p:ext>
            </p:extLst>
          </p:nvPr>
        </p:nvGraphicFramePr>
        <p:xfrm>
          <a:off x="785813" y="1349829"/>
          <a:ext cx="5838826" cy="3279315"/>
        </p:xfrm>
        <a:graphic>
          <a:graphicData uri="http://schemas.openxmlformats.org/drawingml/2006/table">
            <a:tbl>
              <a:tblPr firstRow="1" firstCol="1" bandRow="1">
                <a:tableStyleId>{5C22544A-7EE6-4342-B048-85BDC9FD1C3A}</a:tableStyleId>
              </a:tblPr>
              <a:tblGrid>
                <a:gridCol w="1347779">
                  <a:extLst>
                    <a:ext uri="{9D8B030D-6E8A-4147-A177-3AD203B41FA5}">
                      <a16:colId xmlns:a16="http://schemas.microsoft.com/office/drawing/2014/main" val="2208070767"/>
                    </a:ext>
                  </a:extLst>
                </a:gridCol>
                <a:gridCol w="597159">
                  <a:extLst>
                    <a:ext uri="{9D8B030D-6E8A-4147-A177-3AD203B41FA5}">
                      <a16:colId xmlns:a16="http://schemas.microsoft.com/office/drawing/2014/main" val="699688948"/>
                    </a:ext>
                  </a:extLst>
                </a:gridCol>
                <a:gridCol w="947448">
                  <a:extLst>
                    <a:ext uri="{9D8B030D-6E8A-4147-A177-3AD203B41FA5}">
                      <a16:colId xmlns:a16="http://schemas.microsoft.com/office/drawing/2014/main" val="358754846"/>
                    </a:ext>
                  </a:extLst>
                </a:gridCol>
                <a:gridCol w="172147">
                  <a:extLst>
                    <a:ext uri="{9D8B030D-6E8A-4147-A177-3AD203B41FA5}">
                      <a16:colId xmlns:a16="http://schemas.microsoft.com/office/drawing/2014/main" val="1882871884"/>
                    </a:ext>
                  </a:extLst>
                </a:gridCol>
                <a:gridCol w="1000825">
                  <a:extLst>
                    <a:ext uri="{9D8B030D-6E8A-4147-A177-3AD203B41FA5}">
                      <a16:colId xmlns:a16="http://schemas.microsoft.com/office/drawing/2014/main" val="2938866637"/>
                    </a:ext>
                  </a:extLst>
                </a:gridCol>
                <a:gridCol w="172147">
                  <a:extLst>
                    <a:ext uri="{9D8B030D-6E8A-4147-A177-3AD203B41FA5}">
                      <a16:colId xmlns:a16="http://schemas.microsoft.com/office/drawing/2014/main" val="4120505013"/>
                    </a:ext>
                  </a:extLst>
                </a:gridCol>
                <a:gridCol w="827348">
                  <a:extLst>
                    <a:ext uri="{9D8B030D-6E8A-4147-A177-3AD203B41FA5}">
                      <a16:colId xmlns:a16="http://schemas.microsoft.com/office/drawing/2014/main" val="2276362476"/>
                    </a:ext>
                  </a:extLst>
                </a:gridCol>
                <a:gridCol w="773973">
                  <a:extLst>
                    <a:ext uri="{9D8B030D-6E8A-4147-A177-3AD203B41FA5}">
                      <a16:colId xmlns:a16="http://schemas.microsoft.com/office/drawing/2014/main" val="1469075995"/>
                    </a:ext>
                  </a:extLst>
                </a:gridCol>
              </a:tblGrid>
              <a:tr h="252255">
                <a:tc>
                  <a:txBody>
                    <a:bodyPr/>
                    <a:lstStyle/>
                    <a:p>
                      <a:endParaRPr lang="en-US" sz="1000" dirty="0">
                        <a:effectLst/>
                        <a:latin typeface="Times New Roman" panose="02020603050405020304" pitchFamily="18" charset="0"/>
                      </a:endParaRPr>
                    </a:p>
                  </a:txBody>
                  <a:tcPr marL="68580" marR="68580" marT="0" marB="0" anchor="b"/>
                </a:tc>
                <a:tc>
                  <a:txBody>
                    <a:bodyPr/>
                    <a:lstStyle/>
                    <a:p>
                      <a:endParaRPr lang="en-US" sz="1000">
                        <a:effectLst/>
                        <a:latin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000" dirty="0">
                          <a:effectLst/>
                        </a:rPr>
                        <a:t>Fiscal</a:t>
                      </a:r>
                      <a:endParaRPr lang="en-US" sz="1300" dirty="0">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endParaRPr lang="en-US" sz="1000">
                        <a:effectLst/>
                        <a:latin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000">
                          <a:effectLst/>
                        </a:rPr>
                        <a:t>     Fiscal</a:t>
                      </a:r>
                      <a:endParaRPr lang="en-US" sz="1300">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endParaRPr lang="en-US" sz="1000">
                        <a:effectLst/>
                        <a:latin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000" dirty="0">
                          <a:effectLst/>
                        </a:rPr>
                        <a:t>  Fiscal</a:t>
                      </a:r>
                      <a:endParaRPr lang="en-US" sz="1300" dirty="0">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000" dirty="0">
                          <a:effectLst/>
                        </a:rPr>
                        <a:t>  Fiscal</a:t>
                      </a:r>
                      <a:endParaRPr lang="en-US" sz="1300" dirty="0">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197731115"/>
                  </a:ext>
                </a:extLst>
              </a:tr>
              <a:tr h="252255">
                <a:tc>
                  <a:txBody>
                    <a:bodyPr/>
                    <a:lstStyle/>
                    <a:p>
                      <a:endParaRPr lang="en-US" sz="1000">
                        <a:effectLst/>
                        <a:latin typeface="Times New Roman" panose="02020603050405020304" pitchFamily="18" charset="0"/>
                      </a:endParaRPr>
                    </a:p>
                  </a:txBody>
                  <a:tcPr marL="68580" marR="68580" marT="0" marB="0" anchor="b"/>
                </a:tc>
                <a:tc>
                  <a:txBody>
                    <a:bodyPr/>
                    <a:lstStyle/>
                    <a:p>
                      <a:endParaRPr lang="en-US" sz="1000">
                        <a:effectLst/>
                        <a:latin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000" dirty="0">
                          <a:effectLst/>
                        </a:rPr>
                        <a:t>Year 1</a:t>
                      </a:r>
                      <a:endParaRPr lang="en-US" sz="1300" dirty="0">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endParaRPr lang="en-US" sz="1000" dirty="0">
                        <a:effectLst/>
                        <a:latin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000">
                          <a:effectLst/>
                        </a:rPr>
                        <a:t>     Year 2</a:t>
                      </a:r>
                      <a:endParaRPr lang="en-US" sz="1300">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endParaRPr lang="en-US" sz="1000">
                        <a:effectLst/>
                        <a:latin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000">
                          <a:effectLst/>
                        </a:rPr>
                        <a:t>  Year 3</a:t>
                      </a:r>
                      <a:endParaRPr lang="en-US" sz="1300">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000">
                          <a:effectLst/>
                        </a:rPr>
                        <a:t>  Year 4</a:t>
                      </a:r>
                      <a:endParaRPr lang="en-US" sz="1300">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338022781"/>
                  </a:ext>
                </a:extLst>
              </a:tr>
              <a:tr h="252255">
                <a:tc>
                  <a:txBody>
                    <a:bodyPr/>
                    <a:lstStyle/>
                    <a:p>
                      <a:endParaRPr lang="en-US" sz="1000">
                        <a:effectLst/>
                        <a:latin typeface="Times New Roman" panose="02020603050405020304" pitchFamily="18" charset="0"/>
                      </a:endParaRPr>
                    </a:p>
                  </a:txBody>
                  <a:tcPr marL="68580" marR="68580" marT="0" marB="0" anchor="b"/>
                </a:tc>
                <a:tc>
                  <a:txBody>
                    <a:bodyPr/>
                    <a:lstStyle/>
                    <a:p>
                      <a:endParaRPr lang="en-US" sz="1000">
                        <a:effectLst/>
                        <a:latin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000">
                          <a:effectLst/>
                        </a:rPr>
                        <a:t>9 months</a:t>
                      </a:r>
                      <a:endParaRPr lang="en-US" sz="1300">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endParaRPr lang="en-US" sz="1000" dirty="0">
                        <a:effectLst/>
                        <a:latin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000" dirty="0">
                          <a:effectLst/>
                        </a:rPr>
                        <a:t>12 months</a:t>
                      </a:r>
                      <a:endParaRPr lang="en-US" sz="1300" dirty="0">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endParaRPr lang="en-US" sz="1000">
                        <a:effectLst/>
                        <a:latin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000" dirty="0">
                          <a:effectLst/>
                        </a:rPr>
                        <a:t>12 months</a:t>
                      </a:r>
                      <a:endParaRPr lang="en-US" sz="1300" dirty="0">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000">
                          <a:effectLst/>
                        </a:rPr>
                        <a:t>3 months</a:t>
                      </a:r>
                      <a:endParaRPr lang="en-US" sz="1300">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526797041"/>
                  </a:ext>
                </a:extLst>
              </a:tr>
              <a:tr h="252255">
                <a:tc>
                  <a:txBody>
                    <a:bodyPr/>
                    <a:lstStyle/>
                    <a:p>
                      <a:endParaRPr lang="en-US" sz="1000">
                        <a:effectLst/>
                        <a:latin typeface="Times New Roman" panose="02020603050405020304" pitchFamily="18" charset="0"/>
                      </a:endParaRPr>
                    </a:p>
                  </a:txBody>
                  <a:tcPr marL="68580" marR="68580" marT="0" marB="0" anchor="b"/>
                </a:tc>
                <a:tc>
                  <a:txBody>
                    <a:bodyPr/>
                    <a:lstStyle/>
                    <a:p>
                      <a:endParaRPr lang="en-US" sz="1000">
                        <a:effectLst/>
                        <a:latin typeface="Times New Roman" panose="02020603050405020304" pitchFamily="18" charset="0"/>
                      </a:endParaRPr>
                    </a:p>
                  </a:txBody>
                  <a:tcPr marL="68580" marR="68580" marT="0" marB="0" anchor="b"/>
                </a:tc>
                <a:tc>
                  <a:txBody>
                    <a:bodyPr/>
                    <a:lstStyle/>
                    <a:p>
                      <a:endParaRPr lang="en-US" sz="1000">
                        <a:effectLst/>
                        <a:latin typeface="Times New Roman" panose="02020603050405020304" pitchFamily="18" charset="0"/>
                      </a:endParaRPr>
                    </a:p>
                  </a:txBody>
                  <a:tcPr marL="68580" marR="68580" marT="0" marB="0" anchor="b"/>
                </a:tc>
                <a:tc>
                  <a:txBody>
                    <a:bodyPr/>
                    <a:lstStyle/>
                    <a:p>
                      <a:endParaRPr lang="en-US" sz="1000">
                        <a:effectLst/>
                        <a:latin typeface="Times New Roman" panose="02020603050405020304" pitchFamily="18" charset="0"/>
                      </a:endParaRPr>
                    </a:p>
                  </a:txBody>
                  <a:tcPr marL="68580" marR="68580" marT="0" marB="0" anchor="b"/>
                </a:tc>
                <a:tc>
                  <a:txBody>
                    <a:bodyPr/>
                    <a:lstStyle/>
                    <a:p>
                      <a:endParaRPr lang="en-US" sz="1000" dirty="0">
                        <a:effectLst/>
                        <a:latin typeface="Times New Roman" panose="02020603050405020304" pitchFamily="18" charset="0"/>
                      </a:endParaRPr>
                    </a:p>
                  </a:txBody>
                  <a:tcPr marL="68580" marR="68580" marT="0" marB="0" anchor="b"/>
                </a:tc>
                <a:tc>
                  <a:txBody>
                    <a:bodyPr/>
                    <a:lstStyle/>
                    <a:p>
                      <a:endParaRPr lang="en-US" sz="1000">
                        <a:effectLst/>
                        <a:latin typeface="Times New Roman" panose="02020603050405020304" pitchFamily="18" charset="0"/>
                      </a:endParaRPr>
                    </a:p>
                  </a:txBody>
                  <a:tcPr marL="68580" marR="68580" marT="0" marB="0" anchor="b"/>
                </a:tc>
                <a:tc>
                  <a:txBody>
                    <a:bodyPr/>
                    <a:lstStyle/>
                    <a:p>
                      <a:endParaRPr lang="en-US" sz="1000">
                        <a:effectLst/>
                        <a:latin typeface="Times New Roman" panose="02020603050405020304" pitchFamily="18" charset="0"/>
                      </a:endParaRPr>
                    </a:p>
                  </a:txBody>
                  <a:tcPr marL="68580" marR="68580" marT="0" marB="0" anchor="b"/>
                </a:tc>
                <a:tc>
                  <a:txBody>
                    <a:bodyPr/>
                    <a:lstStyle/>
                    <a:p>
                      <a:endParaRPr lang="en-US" sz="1000">
                        <a:effectLst/>
                        <a:latin typeface="Times New Roman" panose="02020603050405020304" pitchFamily="18" charset="0"/>
                      </a:endParaRPr>
                    </a:p>
                  </a:txBody>
                  <a:tcPr marL="68580" marR="68580" marT="0" marB="0" anchor="b"/>
                </a:tc>
                <a:extLst>
                  <a:ext uri="{0D108BD9-81ED-4DB2-BD59-A6C34878D82A}">
                    <a16:rowId xmlns:a16="http://schemas.microsoft.com/office/drawing/2014/main" val="225853575"/>
                  </a:ext>
                </a:extLst>
              </a:tr>
              <a:tr h="252255">
                <a:tc>
                  <a:txBody>
                    <a:bodyPr/>
                    <a:lstStyle/>
                    <a:p>
                      <a:pPr marL="0" marR="0">
                        <a:spcBef>
                          <a:spcPts val="0"/>
                        </a:spcBef>
                        <a:spcAft>
                          <a:spcPts val="0"/>
                        </a:spcAft>
                      </a:pPr>
                      <a:r>
                        <a:rPr lang="en-US" sz="1000">
                          <a:effectLst/>
                        </a:rPr>
                        <a:t>Salary Changes</a:t>
                      </a:r>
                      <a:endParaRPr lang="en-US" sz="1300">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000">
                          <a:effectLst/>
                        </a:rPr>
                        <a:t>wages </a:t>
                      </a:r>
                      <a:endParaRPr lang="en-US" sz="1300">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000">
                          <a:effectLst/>
                        </a:rPr>
                        <a:t>$15,544</a:t>
                      </a:r>
                      <a:endParaRPr lang="en-US" sz="1300">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endParaRPr lang="en-US" sz="1000">
                        <a:effectLst/>
                        <a:latin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000">
                          <a:effectLst/>
                        </a:rPr>
                        <a:t>   $20,180</a:t>
                      </a:r>
                      <a:endParaRPr lang="en-US" sz="1300">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endParaRPr lang="en-US" sz="1000">
                        <a:effectLst/>
                        <a:latin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000">
                          <a:effectLst/>
                        </a:rPr>
                        <a:t>$21,259</a:t>
                      </a:r>
                      <a:endParaRPr lang="en-US" sz="1300">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000">
                          <a:effectLst/>
                        </a:rPr>
                        <a:t>$ 5,438</a:t>
                      </a:r>
                      <a:endParaRPr lang="en-US" sz="1300">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043040476"/>
                  </a:ext>
                </a:extLst>
              </a:tr>
              <a:tr h="252255">
                <a:tc>
                  <a:txBody>
                    <a:bodyPr/>
                    <a:lstStyle/>
                    <a:p>
                      <a:pPr marL="0" marR="0">
                        <a:spcBef>
                          <a:spcPts val="0"/>
                        </a:spcBef>
                        <a:spcAft>
                          <a:spcPts val="0"/>
                        </a:spcAft>
                      </a:pPr>
                      <a:r>
                        <a:rPr lang="en-US" sz="1000" dirty="0">
                          <a:effectLst/>
                        </a:rPr>
                        <a:t>Shift Differential</a:t>
                      </a:r>
                      <a:endParaRPr lang="en-US" sz="1300" dirty="0">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endParaRPr lang="en-US" sz="1000">
                        <a:effectLst/>
                        <a:latin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000">
                          <a:effectLst/>
                        </a:rPr>
                        <a:t>$ 4,483</a:t>
                      </a:r>
                      <a:endParaRPr lang="en-US" sz="1300">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endParaRPr lang="en-US" sz="1000">
                        <a:effectLst/>
                        <a:latin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000">
                          <a:effectLst/>
                        </a:rPr>
                        <a:t>   $  1,493</a:t>
                      </a:r>
                      <a:endParaRPr lang="en-US" sz="1300">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endParaRPr lang="en-US" sz="1000">
                        <a:effectLst/>
                        <a:latin typeface="Times New Roman" panose="02020603050405020304" pitchFamily="18" charset="0"/>
                      </a:endParaRPr>
                    </a:p>
                  </a:txBody>
                  <a:tcPr marL="68580" marR="68580" marT="0" marB="0" anchor="b"/>
                </a:tc>
                <a:tc>
                  <a:txBody>
                    <a:bodyPr/>
                    <a:lstStyle/>
                    <a:p>
                      <a:endParaRPr lang="en-US" sz="1000">
                        <a:effectLst/>
                        <a:latin typeface="Times New Roman" panose="02020603050405020304" pitchFamily="18" charset="0"/>
                      </a:endParaRPr>
                    </a:p>
                  </a:txBody>
                  <a:tcPr marL="68580" marR="68580" marT="0" marB="0" anchor="b"/>
                </a:tc>
                <a:tc>
                  <a:txBody>
                    <a:bodyPr/>
                    <a:lstStyle/>
                    <a:p>
                      <a:endParaRPr lang="en-US" sz="1000">
                        <a:effectLst/>
                        <a:latin typeface="Times New Roman" panose="02020603050405020304" pitchFamily="18" charset="0"/>
                      </a:endParaRPr>
                    </a:p>
                  </a:txBody>
                  <a:tcPr marL="68580" marR="68580" marT="0" marB="0" anchor="b"/>
                </a:tc>
                <a:extLst>
                  <a:ext uri="{0D108BD9-81ED-4DB2-BD59-A6C34878D82A}">
                    <a16:rowId xmlns:a16="http://schemas.microsoft.com/office/drawing/2014/main" val="4216493638"/>
                  </a:ext>
                </a:extLst>
              </a:tr>
              <a:tr h="252255">
                <a:tc>
                  <a:txBody>
                    <a:bodyPr/>
                    <a:lstStyle/>
                    <a:p>
                      <a:pPr marL="0" marR="0">
                        <a:spcBef>
                          <a:spcPts val="0"/>
                        </a:spcBef>
                        <a:spcAft>
                          <a:spcPts val="0"/>
                        </a:spcAft>
                      </a:pPr>
                      <a:r>
                        <a:rPr lang="en-US" sz="1000">
                          <a:effectLst/>
                        </a:rPr>
                        <a:t>NHRS</a:t>
                      </a:r>
                      <a:endParaRPr lang="en-US" sz="1300">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000">
                          <a:effectLst/>
                        </a:rPr>
                        <a:t>33.88%</a:t>
                      </a:r>
                      <a:endParaRPr lang="en-US" sz="1300">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000">
                          <a:effectLst/>
                        </a:rPr>
                        <a:t>$ 5,759</a:t>
                      </a:r>
                      <a:endParaRPr lang="en-US" sz="1300">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endParaRPr lang="en-US" sz="1000">
                        <a:effectLst/>
                        <a:latin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000">
                          <a:effectLst/>
                        </a:rPr>
                        <a:t>   $  6,490</a:t>
                      </a:r>
                      <a:endParaRPr lang="en-US" sz="1300">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endParaRPr lang="en-US" sz="1000">
                        <a:effectLst/>
                        <a:latin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000">
                          <a:effectLst/>
                        </a:rPr>
                        <a:t>$  6,212</a:t>
                      </a:r>
                      <a:endParaRPr lang="en-US" sz="1300">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000">
                          <a:effectLst/>
                        </a:rPr>
                        <a:t>$ 1,561</a:t>
                      </a:r>
                      <a:endParaRPr lang="en-US" sz="1300">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448455216"/>
                  </a:ext>
                </a:extLst>
              </a:tr>
              <a:tr h="252255">
                <a:tc>
                  <a:txBody>
                    <a:bodyPr/>
                    <a:lstStyle/>
                    <a:p>
                      <a:pPr marL="0" marR="0">
                        <a:spcBef>
                          <a:spcPts val="0"/>
                        </a:spcBef>
                        <a:spcAft>
                          <a:spcPts val="0"/>
                        </a:spcAft>
                      </a:pPr>
                      <a:r>
                        <a:rPr lang="en-US" sz="1000">
                          <a:effectLst/>
                        </a:rPr>
                        <a:t>FICA and Medicaid</a:t>
                      </a:r>
                      <a:endParaRPr lang="en-US" sz="1300">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000">
                          <a:effectLst/>
                        </a:rPr>
                        <a:t>7.65%</a:t>
                      </a:r>
                      <a:endParaRPr lang="en-US" sz="1300">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000">
                          <a:effectLst/>
                        </a:rPr>
                        <a:t>$    478</a:t>
                      </a:r>
                      <a:endParaRPr lang="en-US" sz="1300">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endParaRPr lang="en-US" sz="1000">
                        <a:effectLst/>
                        <a:latin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000" dirty="0">
                          <a:effectLst/>
                        </a:rPr>
                        <a:t>   $     498</a:t>
                      </a:r>
                      <a:endParaRPr lang="en-US" sz="1300" dirty="0">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endParaRPr lang="en-US" sz="1000">
                        <a:effectLst/>
                        <a:latin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000">
                          <a:effectLst/>
                        </a:rPr>
                        <a:t>$     490</a:t>
                      </a:r>
                      <a:endParaRPr lang="en-US" sz="1300">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000">
                          <a:effectLst/>
                        </a:rPr>
                        <a:t>$   113</a:t>
                      </a:r>
                      <a:endParaRPr lang="en-US" sz="1300">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851804289"/>
                  </a:ext>
                </a:extLst>
              </a:tr>
              <a:tr h="252255">
                <a:tc>
                  <a:txBody>
                    <a:bodyPr/>
                    <a:lstStyle/>
                    <a:p>
                      <a:endParaRPr lang="en-US" sz="1000">
                        <a:effectLst/>
                        <a:latin typeface="Times New Roman" panose="02020603050405020304" pitchFamily="18" charset="0"/>
                      </a:endParaRPr>
                    </a:p>
                  </a:txBody>
                  <a:tcPr marL="68580" marR="68580" marT="0" marB="0" anchor="b"/>
                </a:tc>
                <a:tc>
                  <a:txBody>
                    <a:bodyPr/>
                    <a:lstStyle/>
                    <a:p>
                      <a:endParaRPr lang="en-US" sz="1000">
                        <a:effectLst/>
                        <a:latin typeface="Times New Roman" panose="02020603050405020304" pitchFamily="18" charset="0"/>
                      </a:endParaRPr>
                    </a:p>
                  </a:txBody>
                  <a:tcPr marL="68580" marR="68580" marT="0" marB="0" anchor="b"/>
                </a:tc>
                <a:tc>
                  <a:txBody>
                    <a:bodyPr/>
                    <a:lstStyle/>
                    <a:p>
                      <a:endParaRPr lang="en-US" sz="1000">
                        <a:effectLst/>
                        <a:latin typeface="Times New Roman" panose="02020603050405020304" pitchFamily="18" charset="0"/>
                      </a:endParaRPr>
                    </a:p>
                  </a:txBody>
                  <a:tcPr marL="68580" marR="68580" marT="0" marB="0" anchor="b"/>
                </a:tc>
                <a:tc>
                  <a:txBody>
                    <a:bodyPr/>
                    <a:lstStyle/>
                    <a:p>
                      <a:endParaRPr lang="en-US" sz="1000">
                        <a:effectLst/>
                        <a:latin typeface="Times New Roman" panose="02020603050405020304" pitchFamily="18" charset="0"/>
                      </a:endParaRPr>
                    </a:p>
                  </a:txBody>
                  <a:tcPr marL="68580" marR="68580" marT="0" marB="0" anchor="b"/>
                </a:tc>
                <a:tc>
                  <a:txBody>
                    <a:bodyPr/>
                    <a:lstStyle/>
                    <a:p>
                      <a:endParaRPr lang="en-US" sz="1000">
                        <a:effectLst/>
                        <a:latin typeface="Times New Roman" panose="02020603050405020304" pitchFamily="18" charset="0"/>
                      </a:endParaRPr>
                    </a:p>
                  </a:txBody>
                  <a:tcPr marL="68580" marR="68580" marT="0" marB="0" anchor="b"/>
                </a:tc>
                <a:tc>
                  <a:txBody>
                    <a:bodyPr/>
                    <a:lstStyle/>
                    <a:p>
                      <a:endParaRPr lang="en-US" sz="1000">
                        <a:effectLst/>
                        <a:latin typeface="Times New Roman" panose="02020603050405020304" pitchFamily="18" charset="0"/>
                      </a:endParaRPr>
                    </a:p>
                  </a:txBody>
                  <a:tcPr marL="68580" marR="68580" marT="0" marB="0" anchor="b"/>
                </a:tc>
                <a:tc>
                  <a:txBody>
                    <a:bodyPr/>
                    <a:lstStyle/>
                    <a:p>
                      <a:endParaRPr lang="en-US" sz="1000">
                        <a:effectLst/>
                        <a:latin typeface="Times New Roman" panose="02020603050405020304" pitchFamily="18" charset="0"/>
                      </a:endParaRPr>
                    </a:p>
                  </a:txBody>
                  <a:tcPr marL="68580" marR="68580" marT="0" marB="0" anchor="b"/>
                </a:tc>
                <a:tc>
                  <a:txBody>
                    <a:bodyPr/>
                    <a:lstStyle/>
                    <a:p>
                      <a:endParaRPr lang="en-US" sz="1000">
                        <a:effectLst/>
                        <a:latin typeface="Times New Roman" panose="02020603050405020304" pitchFamily="18" charset="0"/>
                      </a:endParaRPr>
                    </a:p>
                  </a:txBody>
                  <a:tcPr marL="68580" marR="68580" marT="0" marB="0" anchor="b"/>
                </a:tc>
                <a:extLst>
                  <a:ext uri="{0D108BD9-81ED-4DB2-BD59-A6C34878D82A}">
                    <a16:rowId xmlns:a16="http://schemas.microsoft.com/office/drawing/2014/main" val="2424794088"/>
                  </a:ext>
                </a:extLst>
              </a:tr>
              <a:tr h="252255">
                <a:tc>
                  <a:txBody>
                    <a:bodyPr/>
                    <a:lstStyle/>
                    <a:p>
                      <a:endParaRPr lang="en-US" sz="1000">
                        <a:effectLst/>
                        <a:latin typeface="Times New Roman" panose="02020603050405020304" pitchFamily="18" charset="0"/>
                      </a:endParaRPr>
                    </a:p>
                  </a:txBody>
                  <a:tcPr marL="68580" marR="68580" marT="0" marB="0" anchor="b"/>
                </a:tc>
                <a:tc>
                  <a:txBody>
                    <a:bodyPr/>
                    <a:lstStyle/>
                    <a:p>
                      <a:endParaRPr lang="en-US" sz="1000">
                        <a:effectLst/>
                        <a:latin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000">
                          <a:effectLst/>
                        </a:rPr>
                        <a:t>$26,264</a:t>
                      </a:r>
                      <a:endParaRPr lang="en-US" sz="1300">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endParaRPr lang="en-US" sz="1000">
                        <a:effectLst/>
                        <a:latin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000" dirty="0">
                          <a:effectLst/>
                        </a:rPr>
                        <a:t>   $28,662</a:t>
                      </a:r>
                      <a:endParaRPr lang="en-US" sz="1300" dirty="0">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endParaRPr lang="en-US" sz="1000">
                        <a:effectLst/>
                        <a:latin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000">
                          <a:effectLst/>
                        </a:rPr>
                        <a:t>$27,961</a:t>
                      </a:r>
                      <a:endParaRPr lang="en-US" sz="1300">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000">
                          <a:effectLst/>
                        </a:rPr>
                        <a:t>$7,112</a:t>
                      </a:r>
                      <a:endParaRPr lang="en-US" sz="1300">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451544006"/>
                  </a:ext>
                </a:extLst>
              </a:tr>
              <a:tr h="252255">
                <a:tc>
                  <a:txBody>
                    <a:bodyPr/>
                    <a:lstStyle/>
                    <a:p>
                      <a:endParaRPr lang="en-US" sz="1000">
                        <a:effectLst/>
                        <a:latin typeface="Times New Roman" panose="02020603050405020304" pitchFamily="18" charset="0"/>
                      </a:endParaRPr>
                    </a:p>
                  </a:txBody>
                  <a:tcPr marL="68580" marR="68580" marT="0" marB="0" anchor="b"/>
                </a:tc>
                <a:tc>
                  <a:txBody>
                    <a:bodyPr/>
                    <a:lstStyle/>
                    <a:p>
                      <a:endParaRPr lang="en-US" sz="1000">
                        <a:effectLst/>
                        <a:latin typeface="Times New Roman" panose="02020603050405020304" pitchFamily="18" charset="0"/>
                      </a:endParaRPr>
                    </a:p>
                  </a:txBody>
                  <a:tcPr marL="68580" marR="68580" marT="0" marB="0" anchor="b"/>
                </a:tc>
                <a:tc>
                  <a:txBody>
                    <a:bodyPr/>
                    <a:lstStyle/>
                    <a:p>
                      <a:endParaRPr lang="en-US" sz="1000">
                        <a:effectLst/>
                        <a:latin typeface="Times New Roman" panose="02020603050405020304" pitchFamily="18" charset="0"/>
                      </a:endParaRPr>
                    </a:p>
                  </a:txBody>
                  <a:tcPr marL="68580" marR="68580" marT="0" marB="0" anchor="b"/>
                </a:tc>
                <a:tc>
                  <a:txBody>
                    <a:bodyPr/>
                    <a:lstStyle/>
                    <a:p>
                      <a:endParaRPr lang="en-US" sz="1000">
                        <a:effectLst/>
                        <a:latin typeface="Times New Roman" panose="02020603050405020304" pitchFamily="18" charset="0"/>
                      </a:endParaRPr>
                    </a:p>
                  </a:txBody>
                  <a:tcPr marL="68580" marR="68580" marT="0" marB="0" anchor="b"/>
                </a:tc>
                <a:tc>
                  <a:txBody>
                    <a:bodyPr/>
                    <a:lstStyle/>
                    <a:p>
                      <a:endParaRPr lang="en-US" sz="1000">
                        <a:effectLst/>
                        <a:latin typeface="Times New Roman" panose="02020603050405020304" pitchFamily="18" charset="0"/>
                      </a:endParaRPr>
                    </a:p>
                  </a:txBody>
                  <a:tcPr marL="68580" marR="68580" marT="0" marB="0" anchor="b"/>
                </a:tc>
                <a:tc>
                  <a:txBody>
                    <a:bodyPr/>
                    <a:lstStyle/>
                    <a:p>
                      <a:endParaRPr lang="en-US" sz="1000">
                        <a:effectLst/>
                        <a:latin typeface="Times New Roman" panose="02020603050405020304" pitchFamily="18" charset="0"/>
                      </a:endParaRPr>
                    </a:p>
                  </a:txBody>
                  <a:tcPr marL="68580" marR="68580" marT="0" marB="0" anchor="b"/>
                </a:tc>
                <a:tc>
                  <a:txBody>
                    <a:bodyPr/>
                    <a:lstStyle/>
                    <a:p>
                      <a:endParaRPr lang="en-US" sz="1000">
                        <a:effectLst/>
                        <a:latin typeface="Times New Roman" panose="02020603050405020304" pitchFamily="18" charset="0"/>
                      </a:endParaRPr>
                    </a:p>
                  </a:txBody>
                  <a:tcPr marL="68580" marR="68580" marT="0" marB="0" anchor="b"/>
                </a:tc>
                <a:tc>
                  <a:txBody>
                    <a:bodyPr/>
                    <a:lstStyle/>
                    <a:p>
                      <a:endParaRPr lang="en-US" sz="1000">
                        <a:effectLst/>
                        <a:latin typeface="Times New Roman" panose="02020603050405020304" pitchFamily="18" charset="0"/>
                      </a:endParaRPr>
                    </a:p>
                  </a:txBody>
                  <a:tcPr marL="68580" marR="68580" marT="0" marB="0" anchor="b"/>
                </a:tc>
                <a:extLst>
                  <a:ext uri="{0D108BD9-81ED-4DB2-BD59-A6C34878D82A}">
                    <a16:rowId xmlns:a16="http://schemas.microsoft.com/office/drawing/2014/main" val="186770376"/>
                  </a:ext>
                </a:extLst>
              </a:tr>
              <a:tr h="252255">
                <a:tc>
                  <a:txBody>
                    <a:bodyPr/>
                    <a:lstStyle/>
                    <a:p>
                      <a:pPr marL="0" marR="0">
                        <a:spcBef>
                          <a:spcPts val="0"/>
                        </a:spcBef>
                        <a:spcAft>
                          <a:spcPts val="0"/>
                        </a:spcAft>
                      </a:pPr>
                      <a:r>
                        <a:rPr lang="en-US" sz="1000">
                          <a:effectLst/>
                        </a:rPr>
                        <a:t>Benefits</a:t>
                      </a:r>
                      <a:endParaRPr lang="en-US" sz="1300">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endParaRPr lang="en-US" sz="1000">
                        <a:effectLst/>
                        <a:latin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000">
                          <a:effectLst/>
                        </a:rPr>
                        <a:t> $ 1,312 </a:t>
                      </a:r>
                      <a:endParaRPr lang="en-US" sz="1300">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endParaRPr lang="en-US" sz="1000">
                        <a:effectLst/>
                        <a:latin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000">
                          <a:effectLst/>
                        </a:rPr>
                        <a:t>    $    437 </a:t>
                      </a:r>
                      <a:endParaRPr lang="en-US" sz="1300">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endParaRPr lang="en-US" sz="1000">
                        <a:effectLst/>
                        <a:latin typeface="Times New Roman" panose="02020603050405020304" pitchFamily="18" charset="0"/>
                      </a:endParaRPr>
                    </a:p>
                  </a:txBody>
                  <a:tcPr marL="68580" marR="68580" marT="0" marB="0" anchor="b"/>
                </a:tc>
                <a:tc>
                  <a:txBody>
                    <a:bodyPr/>
                    <a:lstStyle/>
                    <a:p>
                      <a:endParaRPr lang="en-US" sz="1000">
                        <a:effectLst/>
                        <a:latin typeface="Times New Roman" panose="02020603050405020304" pitchFamily="18" charset="0"/>
                      </a:endParaRPr>
                    </a:p>
                  </a:txBody>
                  <a:tcPr marL="68580" marR="68580" marT="0" marB="0" anchor="b"/>
                </a:tc>
                <a:tc>
                  <a:txBody>
                    <a:bodyPr/>
                    <a:lstStyle/>
                    <a:p>
                      <a:endParaRPr lang="en-US" sz="1000">
                        <a:effectLst/>
                        <a:latin typeface="Times New Roman" panose="02020603050405020304" pitchFamily="18" charset="0"/>
                      </a:endParaRPr>
                    </a:p>
                  </a:txBody>
                  <a:tcPr marL="68580" marR="68580" marT="0" marB="0" anchor="b"/>
                </a:tc>
                <a:extLst>
                  <a:ext uri="{0D108BD9-81ED-4DB2-BD59-A6C34878D82A}">
                    <a16:rowId xmlns:a16="http://schemas.microsoft.com/office/drawing/2014/main" val="160650112"/>
                  </a:ext>
                </a:extLst>
              </a:tr>
              <a:tr h="252255">
                <a:tc>
                  <a:txBody>
                    <a:bodyPr/>
                    <a:lstStyle/>
                    <a:p>
                      <a:pPr marL="0" marR="0">
                        <a:spcBef>
                          <a:spcPts val="0"/>
                        </a:spcBef>
                        <a:spcAft>
                          <a:spcPts val="0"/>
                        </a:spcAft>
                      </a:pPr>
                      <a:r>
                        <a:rPr lang="en-US" sz="1000">
                          <a:effectLst/>
                        </a:rPr>
                        <a:t>TOTAL</a:t>
                      </a:r>
                      <a:endParaRPr lang="en-US" sz="1300">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endParaRPr lang="en-US" sz="1000">
                        <a:effectLst/>
                        <a:latin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000">
                          <a:effectLst/>
                        </a:rPr>
                        <a:t>$27,576</a:t>
                      </a:r>
                      <a:endParaRPr lang="en-US" sz="1300">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endParaRPr lang="en-US" sz="1000">
                        <a:effectLst/>
                        <a:latin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000" dirty="0">
                          <a:effectLst/>
                        </a:rPr>
                        <a:t>   $29,099</a:t>
                      </a:r>
                      <a:endParaRPr lang="en-US" sz="1300" dirty="0">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endParaRPr lang="en-US" sz="1000">
                        <a:effectLst/>
                        <a:latin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000" dirty="0">
                          <a:effectLst/>
                        </a:rPr>
                        <a:t>$27,961</a:t>
                      </a:r>
                      <a:endParaRPr lang="en-US" sz="1300" dirty="0">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000" dirty="0">
                          <a:effectLst/>
                        </a:rPr>
                        <a:t>$7,112</a:t>
                      </a:r>
                      <a:endParaRPr lang="en-US" sz="1300" dirty="0">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338949614"/>
                  </a:ext>
                </a:extLst>
              </a:tr>
            </a:tbl>
          </a:graphicData>
        </a:graphic>
      </p:graphicFrame>
      <p:sp>
        <p:nvSpPr>
          <p:cNvPr id="3" name="Rectangle 1">
            <a:extLst>
              <a:ext uri="{FF2B5EF4-FFF2-40B4-BE49-F238E27FC236}">
                <a16:creationId xmlns:a16="http://schemas.microsoft.com/office/drawing/2014/main" id="{688FBFBC-08E6-4CCE-9EEB-3F73EE152062}"/>
              </a:ext>
            </a:extLst>
          </p:cNvPr>
          <p:cNvSpPr>
            <a:spLocks noChangeArrowheads="1"/>
          </p:cNvSpPr>
          <p:nvPr/>
        </p:nvSpPr>
        <p:spPr bwMode="auto">
          <a:xfrm>
            <a:off x="785814" y="302093"/>
            <a:ext cx="5838826"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ARTICLE 8</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To see if the Town will vote to approve the cost items included in the 3-year collective bargaining agreement reached between the Hampstead Board of Selectmen and the New England Police Benevolent Association Local No. 37 of New Hampshire, effective</a:t>
            </a:r>
            <a:r>
              <a:rPr kumimoji="0" lang="en-US" altLang="en-US" sz="1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April 1</a:t>
            </a:r>
            <a:r>
              <a:rPr kumimoji="0" lang="en-US" altLang="en-US" sz="1000" b="0" i="0"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st</a:t>
            </a: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2021, which calls for the following increases in salaries and benefits at the current staffing levels: </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Estimated Increase:				</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147" name="Picture 3" descr="Police Department">
            <a:extLst>
              <a:ext uri="{FF2B5EF4-FFF2-40B4-BE49-F238E27FC236}">
                <a16:creationId xmlns:a16="http://schemas.microsoft.com/office/drawing/2014/main" id="{1E91E4FF-5E63-4E32-BC4D-270E6E5512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2287" y="2543176"/>
            <a:ext cx="2281238" cy="1675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23865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94FDF35-C87D-4610-A720-7C2FE054EFB0}"/>
              </a:ext>
            </a:extLst>
          </p:cNvPr>
          <p:cNvSpPr txBox="1"/>
          <p:nvPr/>
        </p:nvSpPr>
        <p:spPr>
          <a:xfrm>
            <a:off x="2857500" y="1624013"/>
            <a:ext cx="6477000" cy="2585323"/>
          </a:xfrm>
          <a:prstGeom prst="rect">
            <a:avLst/>
          </a:prstGeom>
          <a:noFill/>
        </p:spPr>
        <p:txBody>
          <a:bodyPr wrap="square">
            <a:spAutoFit/>
          </a:bodyPr>
          <a:lstStyle/>
          <a:p>
            <a:pPr marL="0" marR="0" algn="just">
              <a:spcBef>
                <a:spcPts val="0"/>
              </a:spcBef>
              <a:spcAft>
                <a:spcPts val="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and further to raise and appropriate the sum of $27,576 (Twenty Seven Thousand Five Hundred Seventy Six Dollars) for the current fiscal year, such sum representing the additional cost attributable to the increase in salaries and benefits over those of the appropriation at current staffing levels paid in the prior fiscal year. </a:t>
            </a:r>
            <a:endParaRPr lang="en-US" sz="3200" dirty="0">
              <a:effectLst/>
              <a:latin typeface="Century Schoolbook" panose="020406040505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Recommended by the Board of Selectmen 2-1 </a:t>
            </a:r>
            <a:endParaRPr lang="en-US" sz="3200" dirty="0">
              <a:effectLst/>
              <a:latin typeface="Century Schoolbook" panose="020406040505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Recommended by the Budget Committee 3-0 (advisory only)</a:t>
            </a:r>
            <a:endParaRPr lang="en-US" sz="3200" dirty="0">
              <a:effectLst/>
              <a:latin typeface="Century Schoolbook" panose="020406040505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56009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2492D56-B47B-40A4-8700-41C7D91A2DFC}"/>
              </a:ext>
            </a:extLst>
          </p:cNvPr>
          <p:cNvSpPr txBox="1"/>
          <p:nvPr/>
        </p:nvSpPr>
        <p:spPr>
          <a:xfrm>
            <a:off x="2921964" y="1171575"/>
            <a:ext cx="6348073" cy="1754326"/>
          </a:xfrm>
          <a:prstGeom prst="rect">
            <a:avLst/>
          </a:prstGeom>
          <a:noFill/>
        </p:spPr>
        <p:txBody>
          <a:bodyPr wrap="square">
            <a:spAutoFit/>
          </a:bodyPr>
          <a:lstStyle/>
          <a:p>
            <a:pPr marL="0" marR="0" algn="ctr">
              <a:spcBef>
                <a:spcPts val="0"/>
              </a:spcBef>
              <a:spcAft>
                <a:spcPts val="0"/>
              </a:spcAft>
            </a:pP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ARTICLE 9</a:t>
            </a:r>
            <a:endParaRPr lang="en-US" sz="3200" dirty="0">
              <a:effectLst/>
              <a:latin typeface="Century Schoolbook" panose="020406040505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3200" dirty="0">
              <a:effectLst/>
              <a:latin typeface="Century Schoolbook" panose="020406040505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Shall the Town, if Article #8 is defeated, authorize the Board of Selectmen to call one special meeting, at its option, to address Article #8 cost items only. </a:t>
            </a:r>
            <a:endParaRPr lang="en-US" sz="3200" dirty="0">
              <a:effectLst/>
              <a:latin typeface="Century Schoolbook" panose="020406040505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Recommended by the Board of Selectmen 3-0</a:t>
            </a:r>
            <a:endParaRPr lang="en-US" sz="3200" dirty="0">
              <a:effectLst/>
              <a:latin typeface="Century Schoolbook" panose="020406040505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29626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618269-73F7-4D09-80D7-EF8BED4636E9}"/>
              </a:ext>
            </a:extLst>
          </p:cNvPr>
          <p:cNvSpPr txBox="1"/>
          <p:nvPr/>
        </p:nvSpPr>
        <p:spPr>
          <a:xfrm>
            <a:off x="3276181" y="2101430"/>
            <a:ext cx="5639638" cy="3416320"/>
          </a:xfrm>
          <a:prstGeom prst="rect">
            <a:avLst/>
          </a:prstGeom>
          <a:noFill/>
        </p:spPr>
        <p:txBody>
          <a:bodyPr wrap="square">
            <a:spAutoFit/>
          </a:bodyPr>
          <a:lstStyle/>
          <a:p>
            <a:pPr marL="0" marR="0" algn="ctr">
              <a:spcBef>
                <a:spcPts val="0"/>
              </a:spcBef>
              <a:spcAft>
                <a:spcPts val="0"/>
              </a:spcAft>
            </a:pP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ARTICLE 10</a:t>
            </a:r>
            <a:endParaRPr lang="en-US" sz="3200" dirty="0">
              <a:effectLst/>
              <a:latin typeface="Century Schoolbook" panose="020406040505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3200" dirty="0">
              <a:effectLst/>
              <a:latin typeface="Century Schoolbook" panose="020406040505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To see if the Town will vote to raise and appropriate the sum of $10,000 (Ten Thousand Dollars) to be placed in the existing Hampstead Public Library Building Maintenance Non-Capital Reserve Fund.</a:t>
            </a:r>
            <a:endParaRPr lang="en-US" sz="3200" dirty="0">
              <a:effectLst/>
              <a:latin typeface="Century Schoolbook" panose="020406040505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Recommended by the Board of Selectmen 2-1</a:t>
            </a:r>
            <a:endParaRPr lang="en-US" sz="3200" dirty="0">
              <a:effectLst/>
              <a:latin typeface="Century Schoolbook" panose="020406040505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1800" b="1" dirty="0">
                <a:effectLst/>
                <a:latin typeface="Arial" panose="020B0604020202020204" pitchFamily="34" charset="0"/>
              </a:rPr>
              <a:t>Recommended by the Budget Committee 3-0 (advisory only)</a:t>
            </a:r>
          </a:p>
          <a:p>
            <a:pPr marL="0" marR="0" algn="just">
              <a:spcBef>
                <a:spcPts val="0"/>
              </a:spcBef>
              <a:spcAft>
                <a:spcPts val="0"/>
              </a:spcAft>
            </a:pPr>
            <a:endParaRPr lang="en-US" b="1" dirty="0">
              <a:latin typeface="Arial" panose="020B0604020202020204" pitchFamily="34" charset="0"/>
            </a:endParaRPr>
          </a:p>
          <a:p>
            <a:pPr marL="0" marR="0" algn="just">
              <a:spcBef>
                <a:spcPts val="0"/>
              </a:spcBef>
              <a:spcAft>
                <a:spcPts val="0"/>
              </a:spcAft>
            </a:pPr>
            <a:endParaRPr lang="en-US" sz="1800" b="1" dirty="0">
              <a:effectLst/>
              <a:latin typeface="Arial" panose="020B0604020202020204" pitchFamily="34" charset="0"/>
            </a:endParaRPr>
          </a:p>
          <a:p>
            <a:pPr marL="0" marR="0" algn="just">
              <a:spcBef>
                <a:spcPts val="0"/>
              </a:spcBef>
              <a:spcAft>
                <a:spcPts val="0"/>
              </a:spcAft>
            </a:pPr>
            <a:r>
              <a:rPr lang="en-US" b="1" dirty="0">
                <a:latin typeface="Arial" panose="020B0604020202020204" pitchFamily="34" charset="0"/>
              </a:rPr>
              <a:t>Balance is at $13,777 at 12.31.20</a:t>
            </a:r>
            <a:endParaRPr lang="en-US" sz="1800" b="1" dirty="0">
              <a:effectLst/>
              <a:latin typeface="Arial" panose="020B0604020202020204" pitchFamily="34" charset="0"/>
            </a:endParaRPr>
          </a:p>
        </p:txBody>
      </p:sp>
      <p:pic>
        <p:nvPicPr>
          <p:cNvPr id="13314" name="Picture 2" descr="Hampstead Public Library">
            <a:extLst>
              <a:ext uri="{FF2B5EF4-FFF2-40B4-BE49-F238E27FC236}">
                <a16:creationId xmlns:a16="http://schemas.microsoft.com/office/drawing/2014/main" id="{A354CD52-B907-4CFE-B736-EC276F3B49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1499" y="4465816"/>
            <a:ext cx="1357313" cy="1142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3270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661C043-9E54-492D-A4FC-97802ED634E6}"/>
              </a:ext>
            </a:extLst>
          </p:cNvPr>
          <p:cNvSpPr txBox="1"/>
          <p:nvPr/>
        </p:nvSpPr>
        <p:spPr>
          <a:xfrm>
            <a:off x="1845578" y="1803634"/>
            <a:ext cx="7849299" cy="3046988"/>
          </a:xfrm>
          <a:prstGeom prst="rect">
            <a:avLst/>
          </a:prstGeom>
          <a:noFill/>
        </p:spPr>
        <p:txBody>
          <a:bodyPr wrap="square">
            <a:spAutoFit/>
          </a:bodyPr>
          <a:lstStyle/>
          <a:p>
            <a:pPr marL="0" marR="0" algn="ctr">
              <a:spcBef>
                <a:spcPts val="0"/>
              </a:spcBef>
              <a:spcAft>
                <a:spcPts val="0"/>
              </a:spcAft>
            </a:pPr>
            <a:r>
              <a:rPr lang="en-US" sz="2400" b="1" dirty="0">
                <a:effectLst/>
                <a:latin typeface="Arial" panose="020B0604020202020204" pitchFamily="34" charset="0"/>
                <a:ea typeface="Times New Roman" panose="02020603050405020304" pitchFamily="18" charset="0"/>
                <a:cs typeface="Times New Roman" panose="02020603050405020304" pitchFamily="18" charset="0"/>
              </a:rPr>
              <a:t>TOWN WARRANT</a:t>
            </a:r>
          </a:p>
          <a:p>
            <a:pPr marL="0" marR="0" algn="ctr">
              <a:spcBef>
                <a:spcPts val="0"/>
              </a:spcBef>
              <a:spcAft>
                <a:spcPts val="0"/>
              </a:spcAft>
            </a:pPr>
            <a:r>
              <a:rPr lang="en-US" sz="2400" b="1" dirty="0">
                <a:effectLst/>
                <a:latin typeface="Arial" panose="020B0604020202020204" pitchFamily="34" charset="0"/>
                <a:ea typeface="Times New Roman" panose="02020603050405020304" pitchFamily="18" charset="0"/>
                <a:cs typeface="Times New Roman" panose="02020603050405020304" pitchFamily="18" charset="0"/>
              </a:rPr>
              <a:t>THE STATE OF NEW HAMPSHIRE </a:t>
            </a:r>
          </a:p>
          <a:p>
            <a:pPr marL="0" marR="0" algn="ctr">
              <a:spcBef>
                <a:spcPts val="0"/>
              </a:spcBef>
              <a:spcAft>
                <a:spcPts val="0"/>
              </a:spcAft>
            </a:pPr>
            <a:r>
              <a:rPr lang="en-US" sz="2400" b="1" dirty="0">
                <a:effectLst/>
                <a:latin typeface="Arial" panose="020B0604020202020204" pitchFamily="34" charset="0"/>
                <a:ea typeface="Times New Roman" panose="02020603050405020304" pitchFamily="18" charset="0"/>
                <a:cs typeface="Times New Roman" panose="02020603050405020304" pitchFamily="18" charset="0"/>
              </a:rPr>
              <a:t> </a:t>
            </a:r>
          </a:p>
          <a:p>
            <a:pPr marL="0" marR="0" algn="ctr">
              <a:spcBef>
                <a:spcPts val="0"/>
              </a:spcBef>
              <a:spcAft>
                <a:spcPts val="0"/>
              </a:spcAft>
            </a:pPr>
            <a:r>
              <a:rPr lang="en-US" sz="2400" b="1" dirty="0">
                <a:effectLst/>
                <a:latin typeface="Arial" panose="020B0604020202020204" pitchFamily="34" charset="0"/>
                <a:ea typeface="Times New Roman" panose="02020603050405020304" pitchFamily="18" charset="0"/>
                <a:cs typeface="Times New Roman" panose="02020603050405020304" pitchFamily="18" charset="0"/>
              </a:rPr>
              <a:t>FIRST SESSION OF THE ANNUAL MEETING </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2400" b="1" dirty="0">
                <a:effectLst/>
                <a:latin typeface="Arial" panose="020B0604020202020204" pitchFamily="34" charset="0"/>
                <a:ea typeface="Times New Roman" panose="02020603050405020304" pitchFamily="18" charset="0"/>
                <a:cs typeface="Times New Roman" panose="02020603050405020304" pitchFamily="18" charset="0"/>
              </a:rPr>
              <a:t>(DELIBERATIVE SESSION)</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2400" b="1" dirty="0">
                <a:effectLst/>
                <a:latin typeface="Arial" panose="020B0604020202020204" pitchFamily="34" charset="0"/>
                <a:ea typeface="Times New Roman" panose="02020603050405020304" pitchFamily="18" charset="0"/>
                <a:cs typeface="Times New Roman" panose="02020603050405020304" pitchFamily="18" charset="0"/>
              </a:rPr>
              <a:t>FRIDAY, FEBRUARY 5, 2021</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2400" b="1" dirty="0">
                <a:effectLst/>
                <a:latin typeface="Arial" panose="020B0604020202020204" pitchFamily="34" charset="0"/>
                <a:ea typeface="Times New Roman" panose="02020603050405020304" pitchFamily="18" charset="0"/>
                <a:cs typeface="Times New Roman" panose="02020603050405020304" pitchFamily="18" charset="0"/>
              </a:rPr>
              <a:t>7:00 P.M.</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2400" b="1" dirty="0">
                <a:effectLst/>
                <a:latin typeface="Arial" panose="020B0604020202020204" pitchFamily="34" charset="0"/>
                <a:ea typeface="Times New Roman" panose="02020603050405020304" pitchFamily="18" charset="0"/>
                <a:cs typeface="Times New Roman" panose="02020603050405020304" pitchFamily="18" charset="0"/>
              </a:rPr>
              <a:t>HAMPSTEAD MIDDLE SCHOOL</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21322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25A245C-A95A-4407-B067-31A245825F8E}"/>
              </a:ext>
            </a:extLst>
          </p:cNvPr>
          <p:cNvSpPr txBox="1"/>
          <p:nvPr/>
        </p:nvSpPr>
        <p:spPr>
          <a:xfrm>
            <a:off x="3507581" y="1676400"/>
            <a:ext cx="5176838" cy="2585323"/>
          </a:xfrm>
          <a:prstGeom prst="rect">
            <a:avLst/>
          </a:prstGeom>
          <a:noFill/>
        </p:spPr>
        <p:txBody>
          <a:bodyPr wrap="square">
            <a:spAutoFit/>
          </a:bodyPr>
          <a:lstStyle/>
          <a:p>
            <a:pPr marL="0" marR="0" algn="ctr">
              <a:spcBef>
                <a:spcPts val="0"/>
              </a:spcBef>
              <a:spcAft>
                <a:spcPts val="0"/>
              </a:spcAft>
            </a:pP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ARTICLE 11</a:t>
            </a:r>
            <a:endParaRPr lang="en-US" sz="3200" dirty="0">
              <a:effectLst/>
              <a:latin typeface="Century Schoolbook" panose="020406040505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3200" dirty="0">
              <a:effectLst/>
              <a:latin typeface="Century Schoolbook" panose="020406040505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To see if the Town will vote to raise and appropriate the sum of $1,000 (One Thousand Dollars) to Rockingham Meals on Wheels for transportation services. </a:t>
            </a:r>
            <a:endParaRPr lang="en-US" sz="3200" dirty="0">
              <a:effectLst/>
              <a:latin typeface="Century Schoolbook" panose="020406040505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Recommended by the Board of Selectmen 3-0</a:t>
            </a:r>
            <a:endParaRPr lang="en-US" sz="3200" dirty="0">
              <a:effectLst/>
              <a:latin typeface="Century Schoolbook" panose="020406040505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1800" b="1" dirty="0">
                <a:effectLst/>
                <a:latin typeface="Arial" panose="020B0604020202020204" pitchFamily="34" charset="0"/>
              </a:rPr>
              <a:t>Recommended by the Budget Committee  3-0 (advisory only) </a:t>
            </a:r>
          </a:p>
        </p:txBody>
      </p:sp>
      <p:pic>
        <p:nvPicPr>
          <p:cNvPr id="12290" name="Picture 2" descr="Stacks Image 1694">
            <a:extLst>
              <a:ext uri="{FF2B5EF4-FFF2-40B4-BE49-F238E27FC236}">
                <a16:creationId xmlns:a16="http://schemas.microsoft.com/office/drawing/2014/main" id="{4B145574-1C53-4B4C-A854-0AB3A8DF50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0175" y="4405312"/>
            <a:ext cx="1676400" cy="514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2615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6129D79-6194-4BD0-BC9D-340CDF97F894}"/>
              </a:ext>
            </a:extLst>
          </p:cNvPr>
          <p:cNvSpPr txBox="1"/>
          <p:nvPr/>
        </p:nvSpPr>
        <p:spPr>
          <a:xfrm>
            <a:off x="3219450" y="1566863"/>
            <a:ext cx="5753100" cy="2585323"/>
          </a:xfrm>
          <a:prstGeom prst="rect">
            <a:avLst/>
          </a:prstGeom>
          <a:noFill/>
        </p:spPr>
        <p:txBody>
          <a:bodyPr wrap="square">
            <a:spAutoFit/>
          </a:bodyPr>
          <a:lstStyle/>
          <a:p>
            <a:pPr marL="0" marR="0" algn="ctr">
              <a:spcBef>
                <a:spcPts val="0"/>
              </a:spcBef>
              <a:spcAft>
                <a:spcPts val="0"/>
              </a:spcAft>
            </a:pP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ARTICLE 12</a:t>
            </a:r>
            <a:endParaRPr lang="en-US" sz="3200" dirty="0">
              <a:effectLst/>
              <a:latin typeface="Century Schoolbook" panose="020406040505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3200" dirty="0">
              <a:effectLst/>
              <a:latin typeface="Century Schoolbook" panose="020406040505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To see if the Town will vote to raise and appropriate the sum of $9,000 (Nine Thousand Dollars) for Community Caregivers.</a:t>
            </a:r>
            <a:endParaRPr lang="en-US" sz="3200" dirty="0">
              <a:effectLst/>
              <a:latin typeface="Century Schoolbook" panose="020406040505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Recommended by the Board of Selectmen 3-0</a:t>
            </a:r>
            <a:endParaRPr lang="en-US" sz="3200" dirty="0">
              <a:effectLst/>
              <a:latin typeface="Century Schoolbook" panose="020406040505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1800" b="1" dirty="0">
                <a:effectLst/>
                <a:latin typeface="Arial" panose="020B0604020202020204" pitchFamily="34" charset="0"/>
              </a:rPr>
              <a:t>Recommended by the Budget Committee 3-0 (advisory only)</a:t>
            </a:r>
          </a:p>
          <a:p>
            <a:pPr marL="0" marR="0" algn="just">
              <a:spcBef>
                <a:spcPts val="0"/>
              </a:spcBef>
              <a:spcAft>
                <a:spcPts val="0"/>
              </a:spcAft>
            </a:pPr>
            <a:endParaRPr lang="en-US" sz="1800" b="1" dirty="0">
              <a:effectLst/>
              <a:latin typeface="Arial" panose="020B0604020202020204" pitchFamily="34" charset="0"/>
            </a:endParaRPr>
          </a:p>
        </p:txBody>
      </p:sp>
      <p:pic>
        <p:nvPicPr>
          <p:cNvPr id="11266" name="Picture 2" descr="Community Caregivers Logo">
            <a:extLst>
              <a:ext uri="{FF2B5EF4-FFF2-40B4-BE49-F238E27FC236}">
                <a16:creationId xmlns:a16="http://schemas.microsoft.com/office/drawing/2014/main" id="{C5488BCA-9F3E-48D4-BDAE-521CCC2D8A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713" y="3729038"/>
            <a:ext cx="11210925" cy="2176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12797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8EBE63C-4C3C-4492-8DD0-E15AEB3C9EFE}"/>
              </a:ext>
            </a:extLst>
          </p:cNvPr>
          <p:cNvSpPr txBox="1"/>
          <p:nvPr/>
        </p:nvSpPr>
        <p:spPr>
          <a:xfrm>
            <a:off x="2312194" y="709613"/>
            <a:ext cx="5605463" cy="2031325"/>
          </a:xfrm>
          <a:prstGeom prst="rect">
            <a:avLst/>
          </a:prstGeom>
          <a:noFill/>
        </p:spPr>
        <p:txBody>
          <a:bodyPr wrap="square">
            <a:spAutoFit/>
          </a:bodyPr>
          <a:lstStyle/>
          <a:p>
            <a:pPr marL="0" marR="0" algn="ctr">
              <a:spcBef>
                <a:spcPts val="0"/>
              </a:spcBef>
              <a:spcAft>
                <a:spcPts val="0"/>
              </a:spcAft>
            </a:pP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ARTICLE 13</a:t>
            </a:r>
            <a:endParaRPr lang="en-US" sz="3200" dirty="0">
              <a:effectLst/>
              <a:latin typeface="Century Schoolbook" panose="020406040505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3200" dirty="0">
              <a:effectLst/>
              <a:latin typeface="Century Schoolbook" panose="020406040505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To see if the Town will vote to raise and appropriate the sum of $3,070 (Three Thousand and Seventy Dollars) for Haven.</a:t>
            </a:r>
            <a:endParaRPr lang="en-US" sz="3200" dirty="0">
              <a:effectLst/>
              <a:latin typeface="Century Schoolbook" panose="020406040505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Recommended by the Board of Selectmen 3-0</a:t>
            </a:r>
            <a:endParaRPr lang="en-US" sz="3200" dirty="0">
              <a:effectLst/>
              <a:latin typeface="Century Schoolbook" panose="020406040505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1800" b="1" dirty="0">
                <a:effectLst/>
                <a:latin typeface="Arial" panose="020B0604020202020204" pitchFamily="34" charset="0"/>
              </a:rPr>
              <a:t>____by the Budget Committee (advisory only)</a:t>
            </a:r>
          </a:p>
        </p:txBody>
      </p:sp>
      <p:pic>
        <p:nvPicPr>
          <p:cNvPr id="10242" name="Picture 2">
            <a:extLst>
              <a:ext uri="{FF2B5EF4-FFF2-40B4-BE49-F238E27FC236}">
                <a16:creationId xmlns:a16="http://schemas.microsoft.com/office/drawing/2014/main" id="{51AFFA2B-D53C-4237-9F3F-60BB7C5D66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5475" y="3359825"/>
            <a:ext cx="5829300" cy="1771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77900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2BF819E-39A7-42B7-97DC-F0A7F8C5ACF7}"/>
              </a:ext>
            </a:extLst>
          </p:cNvPr>
          <p:cNvSpPr txBox="1"/>
          <p:nvPr/>
        </p:nvSpPr>
        <p:spPr>
          <a:xfrm>
            <a:off x="3331369" y="1300163"/>
            <a:ext cx="5529262" cy="4231928"/>
          </a:xfrm>
          <a:prstGeom prst="rect">
            <a:avLst/>
          </a:prstGeom>
          <a:noFill/>
        </p:spPr>
        <p:txBody>
          <a:bodyPr wrap="square">
            <a:spAutoFit/>
          </a:bodyPr>
          <a:lstStyle/>
          <a:p>
            <a:pPr marL="0" marR="0" algn="ctr">
              <a:spcBef>
                <a:spcPts val="0"/>
              </a:spcBef>
              <a:spcAft>
                <a:spcPts val="0"/>
              </a:spcAft>
            </a:pP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ARTICLE 14</a:t>
            </a:r>
            <a:endParaRPr lang="en-US" sz="3200" dirty="0">
              <a:effectLst/>
              <a:latin typeface="Century Schoolbook" panose="020406040505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3200" dirty="0">
              <a:effectLst/>
              <a:latin typeface="Century Schoolbook" panose="020406040505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1800" dirty="0">
                <a:solidFill>
                  <a:srgbClr val="1C1E21"/>
                </a:solidFill>
                <a:effectLst/>
                <a:latin typeface="Arial" panose="020B0604020202020204" pitchFamily="34" charset="0"/>
                <a:ea typeface="Times New Roman" panose="02020603050405020304" pitchFamily="18" charset="0"/>
                <a:cs typeface="Times New Roman" panose="02020603050405020304" pitchFamily="18" charset="0"/>
              </a:rPr>
              <a:t>To make mandatory that every town board post all meeting agendas to the town website, and send them via the town email list, no later than two (2) business days prior to the board meeting - this article also seeks to disallow discussion of any items that do not appear on the agenda, and to disallow any items to be added to the agenda within 2 business days of the meeting. This article seeks to promote transparency, and to give all residents ample time to plan in the event that they want to attend a meeting based on the topics being discussed.</a:t>
            </a:r>
            <a:r>
              <a:rPr lang="en-US" sz="1800" b="1" dirty="0">
                <a:solidFill>
                  <a:srgbClr val="1C1E21"/>
                </a:solidFill>
                <a:effectLst/>
                <a:latin typeface="Arial" panose="020B0604020202020204" pitchFamily="34" charset="0"/>
                <a:ea typeface="Times New Roman" panose="02020603050405020304" pitchFamily="18" charset="0"/>
                <a:cs typeface="Times New Roman" panose="02020603050405020304" pitchFamily="18" charset="0"/>
              </a:rPr>
              <a:t> By Petition</a:t>
            </a: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3200" dirty="0">
              <a:effectLst/>
              <a:latin typeface="Century Schoolbook" panose="020406040505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1700" b="1" dirty="0">
                <a:effectLst/>
                <a:latin typeface="Arial" panose="020B0604020202020204" pitchFamily="34" charset="0"/>
                <a:ea typeface="Times New Roman" panose="02020603050405020304" pitchFamily="18" charset="0"/>
                <a:cs typeface="Times New Roman" panose="02020603050405020304" pitchFamily="18" charset="0"/>
              </a:rPr>
              <a:t>Not recommended by the Board of Selectmen 0-3</a:t>
            </a:r>
            <a:endParaRPr lang="en-US" sz="1700" dirty="0">
              <a:effectLst/>
              <a:latin typeface="Century Schoolbook" panose="020406040505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55678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98EEDAA-A05C-4764-98E6-2813DD1B0F02}"/>
              </a:ext>
            </a:extLst>
          </p:cNvPr>
          <p:cNvSpPr txBox="1"/>
          <p:nvPr/>
        </p:nvSpPr>
        <p:spPr>
          <a:xfrm>
            <a:off x="3514725" y="1519236"/>
            <a:ext cx="5024437" cy="3046988"/>
          </a:xfrm>
          <a:prstGeom prst="rect">
            <a:avLst/>
          </a:prstGeom>
          <a:noFill/>
        </p:spPr>
        <p:txBody>
          <a:bodyPr wrap="square">
            <a:spAutoFit/>
          </a:bodyPr>
          <a:lstStyle/>
          <a:p>
            <a:pPr marL="0" marR="0" algn="ctr">
              <a:spcBef>
                <a:spcPts val="0"/>
              </a:spcBef>
              <a:spcAft>
                <a:spcPts val="0"/>
              </a:spcAft>
            </a:pPr>
            <a:r>
              <a:rPr lang="en-US" sz="1600" b="1" dirty="0">
                <a:effectLst/>
                <a:latin typeface="Arial" panose="020B0604020202020204" pitchFamily="34" charset="0"/>
                <a:ea typeface="Times New Roman" panose="02020603050405020304" pitchFamily="18" charset="0"/>
                <a:cs typeface="Times New Roman" panose="02020603050405020304" pitchFamily="18" charset="0"/>
              </a:rPr>
              <a:t>ARTICLE 15</a:t>
            </a:r>
            <a:endParaRPr lang="en-US" sz="1600" dirty="0">
              <a:effectLst/>
              <a:latin typeface="Century Schoolbook" panose="020406040505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6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600" dirty="0">
              <a:effectLst/>
              <a:latin typeface="Century Schoolbook" panose="020406040505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dirty="0">
                <a:solidFill>
                  <a:srgbClr val="1C1E21"/>
                </a:solidFill>
                <a:effectLst/>
                <a:latin typeface="Arial" panose="020B0604020202020204" pitchFamily="34" charset="0"/>
                <a:ea typeface="Times New Roman" panose="02020603050405020304" pitchFamily="18" charset="0"/>
                <a:cs typeface="Times New Roman" panose="02020603050405020304" pitchFamily="18" charset="0"/>
              </a:rPr>
              <a:t>To make mandatory that every town board publicly post meeting minutes (draft minutes are acceptable) to the town website no later than 5 business days after each meeting (or within 72 hours for nonpublic meetings), and email notification once minutes are posted via the town email list. This article seeks to promote transparency, and to ensure that timely information is easy to find in one centralized location. </a:t>
            </a:r>
            <a:r>
              <a:rPr lang="en-US" sz="1600" b="1" dirty="0">
                <a:solidFill>
                  <a:srgbClr val="1C1E21"/>
                </a:solidFill>
                <a:effectLst/>
                <a:latin typeface="Arial" panose="020B0604020202020204" pitchFamily="34" charset="0"/>
                <a:ea typeface="Times New Roman" panose="02020603050405020304" pitchFamily="18" charset="0"/>
                <a:cs typeface="Times New Roman" panose="02020603050405020304" pitchFamily="18" charset="0"/>
              </a:rPr>
              <a:t>By Petition</a:t>
            </a:r>
            <a:endParaRPr lang="en-US" sz="1600" dirty="0">
              <a:effectLst/>
              <a:latin typeface="Century Schoolbook" panose="020406040505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1600" b="1" dirty="0">
                <a:effectLst/>
                <a:latin typeface="Arial" panose="020B0604020202020204" pitchFamily="34" charset="0"/>
                <a:ea typeface="Times New Roman" panose="02020603050405020304" pitchFamily="18" charset="0"/>
                <a:cs typeface="Times New Roman" panose="02020603050405020304" pitchFamily="18" charset="0"/>
              </a:rPr>
              <a:t>Not recommended by the Board of Selectmen 1-2</a:t>
            </a:r>
            <a:endParaRPr lang="en-US" sz="1600" dirty="0">
              <a:effectLst/>
              <a:latin typeface="Century Schoolbook" panose="020406040505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25258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DE8B79D-BFB4-417F-A4F7-6B1DACD3AD49}"/>
              </a:ext>
            </a:extLst>
          </p:cNvPr>
          <p:cNvSpPr txBox="1"/>
          <p:nvPr/>
        </p:nvSpPr>
        <p:spPr>
          <a:xfrm>
            <a:off x="3933824" y="747714"/>
            <a:ext cx="4424363" cy="3416320"/>
          </a:xfrm>
          <a:prstGeom prst="rect">
            <a:avLst/>
          </a:prstGeom>
          <a:noFill/>
        </p:spPr>
        <p:txBody>
          <a:bodyPr wrap="square">
            <a:spAutoFit/>
          </a:bodyPr>
          <a:lstStyle/>
          <a:p>
            <a:pPr marL="0" marR="0" algn="ctr">
              <a:spcBef>
                <a:spcPts val="0"/>
              </a:spcBef>
              <a:spcAft>
                <a:spcPts val="0"/>
              </a:spcAft>
            </a:pPr>
            <a:r>
              <a:rPr lang="en-US" b="1" dirty="0">
                <a:effectLst/>
                <a:latin typeface="Arial" panose="020B0604020202020204" pitchFamily="34" charset="0"/>
                <a:ea typeface="Times New Roman" panose="02020603050405020304" pitchFamily="18" charset="0"/>
                <a:cs typeface="Times New Roman" panose="02020603050405020304" pitchFamily="18" charset="0"/>
              </a:rPr>
              <a:t>ARTICLE 16</a:t>
            </a:r>
            <a:endParaRPr lang="en-US" dirty="0">
              <a:effectLst/>
              <a:latin typeface="Century Schoolbook" panose="020406040505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 remove all board recommendations from the ballot. This article seeks to ensure that each voter is heard without being swayed or influenced by board recommendations. Ballots exist to obtain voter opinions, but they should never tell a resident how to vote – board recommendations bias the ballot, and ballots should be unbiased. </a:t>
            </a:r>
            <a:r>
              <a:rPr lang="en-US"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By Petition</a:t>
            </a:r>
            <a:endParaRPr lang="en-US" dirty="0">
              <a:effectLst/>
              <a:latin typeface="Century Schoolbook" panose="020406040505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b="1" dirty="0">
                <a:effectLst/>
                <a:latin typeface="Arial" panose="020B0604020202020204" pitchFamily="34" charset="0"/>
                <a:ea typeface="Times New Roman" panose="02020603050405020304" pitchFamily="18" charset="0"/>
                <a:cs typeface="Times New Roman" panose="02020603050405020304" pitchFamily="18" charset="0"/>
              </a:rPr>
              <a:t>Not recommended by the Board of Selectmen 0-3</a:t>
            </a:r>
            <a:endParaRPr lang="en-US" dirty="0">
              <a:effectLst/>
              <a:latin typeface="Century Schoolbook" panose="020406040505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03196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9C9C403-D166-4185-ACF8-A8F9531B3CA1}"/>
              </a:ext>
            </a:extLst>
          </p:cNvPr>
          <p:cNvSpPr txBox="1"/>
          <p:nvPr/>
        </p:nvSpPr>
        <p:spPr>
          <a:xfrm>
            <a:off x="2952751" y="1582341"/>
            <a:ext cx="6286499" cy="3693319"/>
          </a:xfrm>
          <a:prstGeom prst="rect">
            <a:avLst/>
          </a:prstGeom>
          <a:noFill/>
        </p:spPr>
        <p:txBody>
          <a:bodyPr wrap="square">
            <a:spAutoFit/>
          </a:bodyPr>
          <a:lstStyle/>
          <a:p>
            <a:pPr marL="0" marR="0" algn="ctr">
              <a:spcBef>
                <a:spcPts val="0"/>
              </a:spcBef>
              <a:spcAft>
                <a:spcPts val="0"/>
              </a:spcAft>
            </a:pP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ARTICLE 17</a:t>
            </a:r>
            <a:endParaRPr lang="en-US" sz="3200" dirty="0">
              <a:effectLst/>
              <a:latin typeface="Century Schoolbook" panose="020406040505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3200" dirty="0">
              <a:effectLst/>
              <a:latin typeface="Century Schoolbook" panose="020406040505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 make mandatory that all town board meetings be accessible via Zoom (or a similar software that allows residents to not only remotely view the meeting live, but also interact and pose questions). While Hampstead Cable TV is a great resource, many residents do not have cable television – furthermore, the public cannot interact with televised meetings. This article seeks to assure that all residents have the ability to attend town board meetings, remotely or in person, in a way that is convenient for them. </a:t>
            </a:r>
            <a:r>
              <a:rPr lang="en-US"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By Petition</a:t>
            </a:r>
            <a:endParaRPr lang="en-US" sz="3200" dirty="0">
              <a:effectLst/>
              <a:latin typeface="Century Schoolbook" panose="020406040505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Not recommended by the Board of Selectmen 0-3</a:t>
            </a:r>
            <a:endParaRPr lang="en-US" sz="3200" dirty="0">
              <a:effectLst/>
              <a:latin typeface="Century Schoolbook" panose="020406040505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11192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92A98AD1-CD1F-4AE9-A065-3BD25601EF0C}"/>
              </a:ext>
            </a:extLst>
          </p:cNvPr>
          <p:cNvGraphicFramePr>
            <a:graphicFrameLocks noChangeAspect="1"/>
          </p:cNvGraphicFramePr>
          <p:nvPr>
            <p:extLst>
              <p:ext uri="{D42A27DB-BD31-4B8C-83A1-F6EECF244321}">
                <p14:modId xmlns:p14="http://schemas.microsoft.com/office/powerpoint/2010/main" val="257673893"/>
              </p:ext>
            </p:extLst>
          </p:nvPr>
        </p:nvGraphicFramePr>
        <p:xfrm>
          <a:off x="3262313" y="719138"/>
          <a:ext cx="5653087" cy="5418137"/>
        </p:xfrm>
        <a:graphic>
          <a:graphicData uri="http://schemas.openxmlformats.org/presentationml/2006/ole">
            <mc:AlternateContent xmlns:mc="http://schemas.openxmlformats.org/markup-compatibility/2006">
              <mc:Choice xmlns:v="urn:schemas-microsoft-com:vml" Requires="v">
                <p:oleObj name="Worksheet" r:id="rId2" imgW="8886915" imgH="9306147" progId="Excel.Sheet.12">
                  <p:embed/>
                </p:oleObj>
              </mc:Choice>
              <mc:Fallback>
                <p:oleObj name="Worksheet" r:id="rId2" imgW="8886915" imgH="9306147" progId="Excel.Sheet.12">
                  <p:embed/>
                  <p:pic>
                    <p:nvPicPr>
                      <p:cNvPr id="0" name=""/>
                      <p:cNvPicPr/>
                      <p:nvPr/>
                    </p:nvPicPr>
                    <p:blipFill>
                      <a:blip r:embed="rId3"/>
                      <a:stretch>
                        <a:fillRect/>
                      </a:stretch>
                    </p:blipFill>
                    <p:spPr>
                      <a:xfrm>
                        <a:off x="3262313" y="719138"/>
                        <a:ext cx="5653087" cy="5418137"/>
                      </a:xfrm>
                      <a:prstGeom prst="rect">
                        <a:avLst/>
                      </a:prstGeom>
                    </p:spPr>
                  </p:pic>
                </p:oleObj>
              </mc:Fallback>
            </mc:AlternateContent>
          </a:graphicData>
        </a:graphic>
      </p:graphicFrame>
    </p:spTree>
    <p:extLst>
      <p:ext uri="{BB962C8B-B14F-4D97-AF65-F5344CB8AC3E}">
        <p14:creationId xmlns:p14="http://schemas.microsoft.com/office/powerpoint/2010/main" val="24922133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375E14AA-DCD7-46FD-8EF0-81957725CD4B}"/>
              </a:ext>
            </a:extLst>
          </p:cNvPr>
          <p:cNvGraphicFramePr>
            <a:graphicFrameLocks noChangeAspect="1"/>
          </p:cNvGraphicFramePr>
          <p:nvPr>
            <p:extLst>
              <p:ext uri="{D42A27DB-BD31-4B8C-83A1-F6EECF244321}">
                <p14:modId xmlns:p14="http://schemas.microsoft.com/office/powerpoint/2010/main" val="968573335"/>
              </p:ext>
            </p:extLst>
          </p:nvPr>
        </p:nvGraphicFramePr>
        <p:xfrm>
          <a:off x="3100388" y="719138"/>
          <a:ext cx="6205537" cy="5418137"/>
        </p:xfrm>
        <a:graphic>
          <a:graphicData uri="http://schemas.openxmlformats.org/presentationml/2006/ole">
            <mc:AlternateContent xmlns:mc="http://schemas.openxmlformats.org/markup-compatibility/2006">
              <mc:Choice xmlns:v="urn:schemas-microsoft-com:vml" Requires="v">
                <p:oleObj name="Worksheet" r:id="rId2" imgW="8886915" imgH="9210453" progId="Excel.Sheet.12">
                  <p:embed/>
                </p:oleObj>
              </mc:Choice>
              <mc:Fallback>
                <p:oleObj name="Worksheet" r:id="rId2" imgW="8886915" imgH="9210453" progId="Excel.Sheet.12">
                  <p:embed/>
                  <p:pic>
                    <p:nvPicPr>
                      <p:cNvPr id="0" name=""/>
                      <p:cNvPicPr/>
                      <p:nvPr/>
                    </p:nvPicPr>
                    <p:blipFill>
                      <a:blip r:embed="rId3"/>
                      <a:stretch>
                        <a:fillRect/>
                      </a:stretch>
                    </p:blipFill>
                    <p:spPr>
                      <a:xfrm>
                        <a:off x="3100388" y="719138"/>
                        <a:ext cx="6205537" cy="5418137"/>
                      </a:xfrm>
                      <a:prstGeom prst="rect">
                        <a:avLst/>
                      </a:prstGeom>
                    </p:spPr>
                  </p:pic>
                </p:oleObj>
              </mc:Fallback>
            </mc:AlternateContent>
          </a:graphicData>
        </a:graphic>
      </p:graphicFrame>
    </p:spTree>
    <p:extLst>
      <p:ext uri="{BB962C8B-B14F-4D97-AF65-F5344CB8AC3E}">
        <p14:creationId xmlns:p14="http://schemas.microsoft.com/office/powerpoint/2010/main" val="40203521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A5F9AEDF-8A3A-4C7B-9B81-C02119CBF0A4}"/>
              </a:ext>
            </a:extLst>
          </p:cNvPr>
          <p:cNvGraphicFramePr>
            <a:graphicFrameLocks noChangeAspect="1"/>
          </p:cNvGraphicFramePr>
          <p:nvPr>
            <p:extLst>
              <p:ext uri="{D42A27DB-BD31-4B8C-83A1-F6EECF244321}">
                <p14:modId xmlns:p14="http://schemas.microsoft.com/office/powerpoint/2010/main" val="659281479"/>
              </p:ext>
            </p:extLst>
          </p:nvPr>
        </p:nvGraphicFramePr>
        <p:xfrm>
          <a:off x="2928938" y="719138"/>
          <a:ext cx="6553200" cy="5418137"/>
        </p:xfrm>
        <a:graphic>
          <a:graphicData uri="http://schemas.openxmlformats.org/presentationml/2006/ole">
            <mc:AlternateContent xmlns:mc="http://schemas.openxmlformats.org/markup-compatibility/2006">
              <mc:Choice xmlns:v="urn:schemas-microsoft-com:vml" Requires="v">
                <p:oleObj name="Worksheet" r:id="rId2" imgW="8886915" imgH="7600897" progId="Excel.Sheet.12">
                  <p:embed/>
                </p:oleObj>
              </mc:Choice>
              <mc:Fallback>
                <p:oleObj name="Worksheet" r:id="rId2" imgW="8886915" imgH="7600897" progId="Excel.Sheet.12">
                  <p:embed/>
                  <p:pic>
                    <p:nvPicPr>
                      <p:cNvPr id="0" name=""/>
                      <p:cNvPicPr/>
                      <p:nvPr/>
                    </p:nvPicPr>
                    <p:blipFill>
                      <a:blip r:embed="rId3"/>
                      <a:stretch>
                        <a:fillRect/>
                      </a:stretch>
                    </p:blipFill>
                    <p:spPr>
                      <a:xfrm>
                        <a:off x="2928938" y="719138"/>
                        <a:ext cx="6553200" cy="5418137"/>
                      </a:xfrm>
                      <a:prstGeom prst="rect">
                        <a:avLst/>
                      </a:prstGeom>
                    </p:spPr>
                  </p:pic>
                </p:oleObj>
              </mc:Fallback>
            </mc:AlternateContent>
          </a:graphicData>
        </a:graphic>
      </p:graphicFrame>
    </p:spTree>
    <p:extLst>
      <p:ext uri="{BB962C8B-B14F-4D97-AF65-F5344CB8AC3E}">
        <p14:creationId xmlns:p14="http://schemas.microsoft.com/office/powerpoint/2010/main" val="628316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84A824-8A8B-4C8D-B630-A3556DFD34A4}"/>
              </a:ext>
            </a:extLst>
          </p:cNvPr>
          <p:cNvSpPr txBox="1"/>
          <p:nvPr/>
        </p:nvSpPr>
        <p:spPr>
          <a:xfrm>
            <a:off x="1300294" y="1322828"/>
            <a:ext cx="7841609" cy="3447098"/>
          </a:xfrm>
          <a:prstGeom prst="rect">
            <a:avLst/>
          </a:prstGeom>
          <a:noFill/>
        </p:spPr>
        <p:txBody>
          <a:bodyPr wrap="square">
            <a:spAutoFit/>
          </a:bodyPr>
          <a:lstStyle/>
          <a:p>
            <a:pPr marL="0" marR="0" algn="just">
              <a:spcBef>
                <a:spcPts val="0"/>
              </a:spcBef>
              <a:spcAft>
                <a:spcPts val="0"/>
              </a:spcAft>
            </a:pPr>
            <a:r>
              <a:rPr lang="en-US" sz="3200" b="1" dirty="0">
                <a:effectLst/>
                <a:latin typeface="Arial" panose="020B0604020202020204" pitchFamily="34" charset="0"/>
                <a:ea typeface="Times New Roman" panose="02020603050405020304" pitchFamily="18" charset="0"/>
                <a:cs typeface="Times New Roman" panose="02020603050405020304" pitchFamily="18" charset="0"/>
              </a:rPr>
              <a:t>To the inhabitants of the Town of Hampstead in the County of Rockingham in said state, qualified to vote in town affairs:</a:t>
            </a:r>
            <a:endParaRPr lang="en-US" sz="3200" dirty="0">
              <a:effectLst/>
              <a:latin typeface="Century Schoolbook" panose="020406040505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3200" dirty="0">
              <a:effectLst/>
              <a:latin typeface="Century Schoolbook" panose="020406040505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You are hereby notified to meet at the Hampstead Middle School in said Hampstead on Friday, February 5, 2021 at seven o’clock in the evening, for the explanation, discussion, and debate of each Warrant Article, and to transact all business other than by voting by official ballot. </a:t>
            </a:r>
            <a:endParaRPr lang="en-US" sz="3200" dirty="0">
              <a:effectLst/>
              <a:latin typeface="Century Schoolbook" panose="020406040505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29879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B78437FB-FB48-45A2-BB4C-5888532767C8}"/>
              </a:ext>
            </a:extLst>
          </p:cNvPr>
          <p:cNvGraphicFramePr>
            <a:graphicFrameLocks noChangeAspect="1"/>
          </p:cNvGraphicFramePr>
          <p:nvPr>
            <p:extLst>
              <p:ext uri="{D42A27DB-BD31-4B8C-83A1-F6EECF244321}">
                <p14:modId xmlns:p14="http://schemas.microsoft.com/office/powerpoint/2010/main" val="203699770"/>
              </p:ext>
            </p:extLst>
          </p:nvPr>
        </p:nvGraphicFramePr>
        <p:xfrm>
          <a:off x="1804987" y="1387413"/>
          <a:ext cx="8212361" cy="4445062"/>
        </p:xfrm>
        <a:graphic>
          <a:graphicData uri="http://schemas.openxmlformats.org/presentationml/2006/ole">
            <mc:AlternateContent xmlns:mc="http://schemas.openxmlformats.org/markup-compatibility/2006">
              <mc:Choice xmlns:v="urn:schemas-microsoft-com:vml" Requires="v">
                <p:oleObj name="Worksheet" r:id="rId2" imgW="8886915" imgH="4810010" progId="Excel.Sheet.12">
                  <p:embed/>
                </p:oleObj>
              </mc:Choice>
              <mc:Fallback>
                <p:oleObj name="Worksheet" r:id="rId2" imgW="8886915" imgH="4810010" progId="Excel.Sheet.12">
                  <p:embed/>
                  <p:pic>
                    <p:nvPicPr>
                      <p:cNvPr id="0" name=""/>
                      <p:cNvPicPr/>
                      <p:nvPr/>
                    </p:nvPicPr>
                    <p:blipFill>
                      <a:blip r:embed="rId3"/>
                      <a:stretch>
                        <a:fillRect/>
                      </a:stretch>
                    </p:blipFill>
                    <p:spPr>
                      <a:xfrm>
                        <a:off x="1804987" y="1387413"/>
                        <a:ext cx="8212361" cy="4445062"/>
                      </a:xfrm>
                      <a:prstGeom prst="rect">
                        <a:avLst/>
                      </a:prstGeom>
                    </p:spPr>
                  </p:pic>
                </p:oleObj>
              </mc:Fallback>
            </mc:AlternateContent>
          </a:graphicData>
        </a:graphic>
      </p:graphicFrame>
    </p:spTree>
    <p:extLst>
      <p:ext uri="{BB962C8B-B14F-4D97-AF65-F5344CB8AC3E}">
        <p14:creationId xmlns:p14="http://schemas.microsoft.com/office/powerpoint/2010/main" val="14031010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4802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F636A94-D2AF-4455-9308-A8055D681A7C}"/>
              </a:ext>
            </a:extLst>
          </p:cNvPr>
          <p:cNvSpPr txBox="1"/>
          <p:nvPr/>
        </p:nvSpPr>
        <p:spPr>
          <a:xfrm>
            <a:off x="2969703" y="2231472"/>
            <a:ext cx="6149480" cy="2308324"/>
          </a:xfrm>
          <a:prstGeom prst="rect">
            <a:avLst/>
          </a:prstGeom>
          <a:noFill/>
        </p:spPr>
        <p:txBody>
          <a:bodyPr wrap="square">
            <a:spAutoFit/>
          </a:bodyPr>
          <a:lstStyle/>
          <a:p>
            <a:pPr marL="0" marR="0" algn="ctr">
              <a:spcBef>
                <a:spcPts val="0"/>
              </a:spcBef>
              <a:spcAft>
                <a:spcPts val="0"/>
              </a:spcAft>
            </a:pPr>
            <a:r>
              <a:rPr lang="en-US" sz="2400" b="1" dirty="0">
                <a:effectLst/>
                <a:latin typeface="Arial" panose="020B0604020202020204" pitchFamily="34" charset="0"/>
                <a:ea typeface="Times New Roman" panose="02020603050405020304" pitchFamily="18" charset="0"/>
                <a:cs typeface="Times New Roman" panose="02020603050405020304" pitchFamily="18" charset="0"/>
              </a:rPr>
              <a:t>SECOND SESSION OF THE ANNUAL MEETING </a:t>
            </a:r>
          </a:p>
          <a:p>
            <a:pPr marL="0" marR="0" algn="ctr">
              <a:spcBef>
                <a:spcPts val="0"/>
              </a:spcBef>
              <a:spcAft>
                <a:spcPts val="0"/>
              </a:spcAft>
            </a:pPr>
            <a:r>
              <a:rPr lang="en-US" sz="2400" b="1" dirty="0">
                <a:effectLst/>
                <a:latin typeface="Arial" panose="020B0604020202020204" pitchFamily="34" charset="0"/>
                <a:ea typeface="Times New Roman" panose="02020603050405020304" pitchFamily="18" charset="0"/>
                <a:cs typeface="Times New Roman" panose="02020603050405020304" pitchFamily="18" charset="0"/>
              </a:rPr>
              <a:t>(VOTING)</a:t>
            </a:r>
          </a:p>
          <a:p>
            <a:pPr marL="0" marR="0" algn="ctr">
              <a:spcBef>
                <a:spcPts val="0"/>
              </a:spcBef>
              <a:spcAft>
                <a:spcPts val="0"/>
              </a:spcAft>
            </a:pPr>
            <a:r>
              <a:rPr lang="en-US" sz="2400" b="1" dirty="0">
                <a:effectLst/>
                <a:latin typeface="Arial" panose="020B0604020202020204" pitchFamily="34" charset="0"/>
                <a:ea typeface="Times New Roman" panose="02020603050405020304" pitchFamily="18" charset="0"/>
                <a:cs typeface="Times New Roman" panose="02020603050405020304" pitchFamily="18" charset="0"/>
              </a:rPr>
              <a:t>TUESDAY, MARCH 9, 2021</a:t>
            </a:r>
          </a:p>
          <a:p>
            <a:pPr marL="0" marR="0" algn="ctr">
              <a:spcBef>
                <a:spcPts val="0"/>
              </a:spcBef>
              <a:spcAft>
                <a:spcPts val="0"/>
              </a:spcAft>
            </a:pPr>
            <a:r>
              <a:rPr lang="en-US" sz="2400" b="1" dirty="0">
                <a:effectLst/>
                <a:latin typeface="Arial" panose="020B0604020202020204" pitchFamily="34" charset="0"/>
                <a:ea typeface="Times New Roman" panose="02020603050405020304" pitchFamily="18" charset="0"/>
                <a:cs typeface="Times New Roman" panose="02020603050405020304" pitchFamily="18" charset="0"/>
              </a:rPr>
              <a:t>8:00 A.M. TO 8:00 P.M.</a:t>
            </a:r>
          </a:p>
          <a:p>
            <a:pPr marL="0" marR="0" algn="ctr">
              <a:spcBef>
                <a:spcPts val="0"/>
              </a:spcBef>
              <a:spcAft>
                <a:spcPts val="0"/>
              </a:spcAft>
            </a:pPr>
            <a:r>
              <a:rPr lang="en-US" sz="2400" b="1" dirty="0">
                <a:effectLst/>
                <a:latin typeface="Arial" panose="020B0604020202020204" pitchFamily="34" charset="0"/>
                <a:ea typeface="Times New Roman" panose="02020603050405020304" pitchFamily="18" charset="0"/>
                <a:cs typeface="Times New Roman" panose="02020603050405020304" pitchFamily="18" charset="0"/>
              </a:rPr>
              <a:t> HAMPSTEAD MIDDLE SCHOOL</a:t>
            </a:r>
          </a:p>
        </p:txBody>
      </p:sp>
    </p:spTree>
    <p:extLst>
      <p:ext uri="{BB962C8B-B14F-4D97-AF65-F5344CB8AC3E}">
        <p14:creationId xmlns:p14="http://schemas.microsoft.com/office/powerpoint/2010/main" val="4006322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0EFA78A-E10B-42C5-9BA6-AFD6647BC602}"/>
              </a:ext>
            </a:extLst>
          </p:cNvPr>
          <p:cNvSpPr txBox="1"/>
          <p:nvPr/>
        </p:nvSpPr>
        <p:spPr>
          <a:xfrm>
            <a:off x="1484852" y="1409350"/>
            <a:ext cx="8607104" cy="3231654"/>
          </a:xfrm>
          <a:prstGeom prst="rect">
            <a:avLst/>
          </a:prstGeom>
          <a:noFill/>
        </p:spPr>
        <p:txBody>
          <a:bodyPr wrap="square">
            <a:spAutoFit/>
          </a:bodyPr>
          <a:lstStyle/>
          <a:p>
            <a:pPr marL="0" marR="0" algn="just">
              <a:spcBef>
                <a:spcPts val="0"/>
              </a:spcBef>
              <a:spcAft>
                <a:spcPts val="0"/>
              </a:spcAft>
            </a:pPr>
            <a:r>
              <a:rPr lang="en-US" sz="3200" b="1" dirty="0">
                <a:effectLst/>
                <a:latin typeface="Arial" panose="020B0604020202020204" pitchFamily="34" charset="0"/>
                <a:ea typeface="Times New Roman" panose="02020603050405020304" pitchFamily="18" charset="0"/>
                <a:cs typeface="Times New Roman" panose="02020603050405020304" pitchFamily="18" charset="0"/>
              </a:rPr>
              <a:t>To the inhabitants of the Town of Hampstead in the County of Rockingham in said state, qualified to vote in town affairs:</a:t>
            </a:r>
            <a:endParaRPr lang="en-US" sz="3200" dirty="0">
              <a:effectLst/>
              <a:latin typeface="Century Schoolbook" panose="020406040505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3200" dirty="0">
              <a:effectLst/>
              <a:latin typeface="Century Schoolbook" panose="020406040505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You are hereby notified to meet at the Hampstead Middle School in said Hampstead on Tuesday, March 9, 2021 at eight o’clock in the forenoon, to elect officers of the Town by official ballot, to vote on questions required by law to be inserted on said official ballot and to vote on all Warrant Articles from the First Session.  </a:t>
            </a:r>
            <a:endParaRPr lang="en-US" sz="3200" dirty="0">
              <a:effectLst/>
              <a:latin typeface="Century Schoolbook" panose="020406040505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0714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386B2D6-7844-4451-81DD-EB636D6FEBC3}"/>
              </a:ext>
            </a:extLst>
          </p:cNvPr>
          <p:cNvSpPr txBox="1"/>
          <p:nvPr/>
        </p:nvSpPr>
        <p:spPr>
          <a:xfrm>
            <a:off x="1392572" y="1224793"/>
            <a:ext cx="8690995" cy="3633302"/>
          </a:xfrm>
          <a:prstGeom prst="rect">
            <a:avLst/>
          </a:prstGeom>
          <a:noFill/>
        </p:spPr>
        <p:txBody>
          <a:bodyPr wrap="square">
            <a:spAutoFit/>
          </a:bodyPr>
          <a:lstStyle/>
          <a:p>
            <a:pPr marL="0" marR="0" algn="l">
              <a:spcBef>
                <a:spcPts val="0"/>
              </a:spcBef>
              <a:spcAft>
                <a:spcPts val="0"/>
              </a:spcAft>
              <a:tabLst>
                <a:tab pos="1676400" algn="l"/>
                <a:tab pos="3154680" algn="ctr"/>
              </a:tabLst>
            </a:pPr>
            <a:r>
              <a:rPr lang="en-US" sz="1400" b="1" dirty="0">
                <a:effectLst/>
                <a:latin typeface="Arial" panose="020B0604020202020204" pitchFamily="34" charset="0"/>
              </a:rPr>
              <a:t>			   ARTICLE I</a:t>
            </a:r>
          </a:p>
          <a:p>
            <a:pPr marL="0" marR="0" algn="just">
              <a:spcBef>
                <a:spcPts val="0"/>
              </a:spcBef>
              <a:spcAft>
                <a:spcPts val="0"/>
              </a:spcAft>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To choose all necessary town officers for the ensuing year. (By Official Ballot)</a:t>
            </a:r>
            <a:endParaRPr lang="en-US" sz="1600" dirty="0">
              <a:effectLst/>
              <a:latin typeface="Century Schoolbook" panose="02040604050505020304" pitchFamily="18" charset="0"/>
              <a:ea typeface="Times New Roman" panose="02020603050405020304" pitchFamily="18" charset="0"/>
              <a:cs typeface="Times New Roman" panose="02020603050405020304" pitchFamily="18" charset="0"/>
            </a:endParaRPr>
          </a:p>
          <a:p>
            <a:pPr marL="0" marR="0" algn="just">
              <a:lnSpc>
                <a:spcPct val="115000"/>
              </a:lnSpc>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 </a:t>
            </a:r>
            <a:endParaRPr lang="en-US" sz="2400" dirty="0">
              <a:effectLst/>
              <a:latin typeface="Century Schoolbook" panose="020406040505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400" b="1" dirty="0">
                <a:effectLst/>
                <a:latin typeface="Arial" panose="020B0604020202020204" pitchFamily="34" charset="0"/>
                <a:ea typeface="Times New Roman" panose="02020603050405020304" pitchFamily="18" charset="0"/>
                <a:cs typeface="Times New Roman" panose="02020603050405020304" pitchFamily="18" charset="0"/>
              </a:rPr>
              <a:t>ARTICLE 2</a:t>
            </a:r>
            <a:endParaRPr lang="en-US" sz="2400" dirty="0">
              <a:effectLst/>
              <a:latin typeface="Century Schoolbook" panose="020406040505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400" b="1" dirty="0">
                <a:effectLst/>
                <a:latin typeface="Arial" panose="020B0604020202020204" pitchFamily="34" charset="0"/>
                <a:ea typeface="Times New Roman" panose="02020603050405020304" pitchFamily="18" charset="0"/>
                <a:cs typeface="Times New Roman" panose="02020603050405020304" pitchFamily="18" charset="0"/>
              </a:rPr>
              <a:t>Are you in favor of the following as proposed by the Planning Board for the Hampstead Zoning Ordinance:</a:t>
            </a:r>
            <a:endParaRPr lang="en-US" sz="2400" dirty="0">
              <a:effectLst/>
              <a:latin typeface="Century Schoolbook" panose="020406040505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4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2400" dirty="0">
              <a:effectLst/>
              <a:latin typeface="Century Schoolbook" panose="020406040505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Arial Unicode MS" panose="020B0604020202020204" pitchFamily="34" charset="-128"/>
                <a:cs typeface="Times New Roman" panose="02020603050405020304" pitchFamily="18" charset="0"/>
              </a:rPr>
              <a:t>To see if the Town will vote to amend Article III-5:4 A, In Commercial Zone C2 by replacing the existing language with the following: “The minimum lot size shall be the appropriate square footage required under Article II-1 (Soil-based Lot Size) and Article II-2 (Wetlands Ordinance) for the soil and slope which constitute such lot, or 45,000 square feet, whichever is larger.”  </a:t>
            </a:r>
            <a:endParaRPr lang="en-US" sz="2400" dirty="0">
              <a:effectLst/>
              <a:latin typeface="Century Schoolbook" panose="020406040505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Arial Unicode MS" panose="020B0604020202020204" pitchFamily="34" charset="-128"/>
                <a:cs typeface="Times New Roman" panose="02020603050405020304" pitchFamily="18" charset="0"/>
              </a:rPr>
              <a:t> </a:t>
            </a:r>
            <a:endParaRPr lang="en-US" sz="2400" dirty="0">
              <a:effectLst/>
              <a:latin typeface="Century Schoolbook" panose="020406040505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b="1" dirty="0">
                <a:effectLst/>
                <a:latin typeface="Arial" panose="020B0604020202020204" pitchFamily="34" charset="0"/>
                <a:ea typeface="Arial Unicode MS" panose="020B0604020202020204" pitchFamily="34" charset="-128"/>
                <a:cs typeface="Times New Roman" panose="02020603050405020304" pitchFamily="18" charset="0"/>
              </a:rPr>
              <a:t>Recommended by the Planning Board </a:t>
            </a:r>
            <a:endParaRPr lang="en-US" sz="2400" dirty="0">
              <a:effectLst/>
              <a:latin typeface="Century Schoolbook" panose="020406040505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1182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35531A-5202-4DF8-9584-EBA852DC83C4}"/>
              </a:ext>
            </a:extLst>
          </p:cNvPr>
          <p:cNvSpPr txBox="1"/>
          <p:nvPr/>
        </p:nvSpPr>
        <p:spPr>
          <a:xfrm>
            <a:off x="1820411" y="1098958"/>
            <a:ext cx="7321492" cy="3139321"/>
          </a:xfrm>
          <a:prstGeom prst="rect">
            <a:avLst/>
          </a:prstGeom>
          <a:noFill/>
        </p:spPr>
        <p:txBody>
          <a:bodyPr wrap="square">
            <a:spAutoFit/>
          </a:bodyPr>
          <a:lstStyle/>
          <a:p>
            <a:pPr marL="0" marR="0" algn="ctr">
              <a:spcBef>
                <a:spcPts val="0"/>
              </a:spcBef>
              <a:spcAft>
                <a:spcPts val="0"/>
              </a:spcAft>
            </a:pPr>
            <a:r>
              <a:rPr lang="en-US" b="1" dirty="0">
                <a:effectLst/>
                <a:latin typeface="Arial" panose="020B0604020202020204" pitchFamily="34" charset="0"/>
                <a:ea typeface="Times New Roman" panose="02020603050405020304" pitchFamily="18" charset="0"/>
                <a:cs typeface="Times New Roman" panose="02020603050405020304" pitchFamily="18" charset="0"/>
              </a:rPr>
              <a:t>ARTICLE 3</a:t>
            </a:r>
            <a:endParaRPr lang="en-US" dirty="0">
              <a:effectLst/>
              <a:latin typeface="Century Schoolbook" panose="020406040505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b="1" dirty="0">
                <a:effectLst/>
                <a:latin typeface="Arial" panose="020B0604020202020204" pitchFamily="34" charset="0"/>
                <a:ea typeface="Times New Roman" panose="02020603050405020304" pitchFamily="18" charset="0"/>
                <a:cs typeface="Times New Roman" panose="02020603050405020304" pitchFamily="18" charset="0"/>
              </a:rPr>
              <a:t>Are you in favor of the following as proposed by the Planning Board for the Hampstead Zoning Ordinance:</a:t>
            </a:r>
            <a:endParaRPr lang="en-US" dirty="0">
              <a:effectLst/>
              <a:latin typeface="Century Schoolbook" panose="020406040505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dirty="0">
              <a:effectLst/>
              <a:latin typeface="Century Schoolbook" panose="020406040505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dirty="0">
                <a:effectLst/>
                <a:latin typeface="Arial" panose="020B0604020202020204" pitchFamily="34" charset="0"/>
                <a:ea typeface="Arial Unicode MS" panose="020B0604020202020204" pitchFamily="34" charset="-128"/>
                <a:cs typeface="Times New Roman" panose="02020603050405020304" pitchFamily="18" charset="0"/>
              </a:rPr>
              <a:t>To see if the Town will vote to adopt Article I-2:3 Building Permits Required, Under General Provisions, “C. For any Building Permit issued which includes elements of roofing, siding, windows, and doors; these exterior elements must be completed within 12 months of issuance of said Building Permit.” </a:t>
            </a:r>
            <a:endParaRPr lang="en-US" dirty="0">
              <a:effectLst/>
              <a:latin typeface="Century Schoolbook" panose="020406040505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dirty="0">
                <a:effectLst/>
                <a:latin typeface="Arial" panose="020B0604020202020204" pitchFamily="34" charset="0"/>
                <a:ea typeface="Arial Unicode MS" panose="020B0604020202020204" pitchFamily="34" charset="-128"/>
                <a:cs typeface="Times New Roman" panose="02020603050405020304" pitchFamily="18" charset="0"/>
              </a:rPr>
              <a:t> </a:t>
            </a:r>
            <a:endParaRPr lang="en-US" dirty="0">
              <a:effectLst/>
              <a:latin typeface="Century Schoolbook" panose="020406040505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b="1" dirty="0">
                <a:effectLst/>
                <a:latin typeface="Arial" panose="020B0604020202020204" pitchFamily="34" charset="0"/>
                <a:ea typeface="Arial Unicode MS" panose="020B0604020202020204" pitchFamily="34" charset="-128"/>
                <a:cs typeface="Times New Roman" panose="02020603050405020304" pitchFamily="18" charset="0"/>
              </a:rPr>
              <a:t>Recommended by the Planning Board </a:t>
            </a:r>
            <a:endParaRPr lang="en-US" dirty="0">
              <a:effectLst/>
              <a:latin typeface="Century Schoolbook" panose="020406040505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0758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2638A2-C8D2-4B7C-BB5C-8DC308143DE6}"/>
              </a:ext>
            </a:extLst>
          </p:cNvPr>
          <p:cNvSpPr txBox="1"/>
          <p:nvPr/>
        </p:nvSpPr>
        <p:spPr>
          <a:xfrm>
            <a:off x="1803634" y="1191237"/>
            <a:ext cx="7558480" cy="3508653"/>
          </a:xfrm>
          <a:prstGeom prst="rect">
            <a:avLst/>
          </a:prstGeom>
          <a:noFill/>
        </p:spPr>
        <p:txBody>
          <a:bodyPr wrap="square">
            <a:spAutoFit/>
          </a:bodyPr>
          <a:lstStyle/>
          <a:p>
            <a:pPr marL="0" marR="0" algn="ctr">
              <a:spcBef>
                <a:spcPts val="0"/>
              </a:spcBef>
              <a:spcAft>
                <a:spcPts val="0"/>
              </a:spcAft>
            </a:pPr>
            <a:r>
              <a:rPr lang="en-US" sz="1400" b="1" dirty="0">
                <a:effectLst/>
                <a:latin typeface="Arial" panose="020B0604020202020204" pitchFamily="34" charset="0"/>
                <a:ea typeface="Times New Roman" panose="02020603050405020304" pitchFamily="18" charset="0"/>
                <a:cs typeface="Times New Roman" panose="02020603050405020304" pitchFamily="18" charset="0"/>
              </a:rPr>
              <a:t>ARTICLE 4</a:t>
            </a:r>
            <a:endParaRPr lang="en-US" sz="2400" dirty="0">
              <a:effectLst/>
              <a:latin typeface="Century Schoolbook" panose="020406040505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400" b="1" dirty="0">
                <a:effectLst/>
                <a:latin typeface="Arial" panose="020B0604020202020204" pitchFamily="34" charset="0"/>
                <a:ea typeface="Times New Roman" panose="02020603050405020304" pitchFamily="18" charset="0"/>
                <a:cs typeface="Times New Roman" panose="02020603050405020304" pitchFamily="18" charset="0"/>
              </a:rPr>
              <a:t>Are you in favor of the following as proposed by petition to the Planning Board for the Hampstead Zoning Ordinance:</a:t>
            </a:r>
            <a:endParaRPr lang="en-US" sz="2400" dirty="0">
              <a:effectLst/>
              <a:latin typeface="Century Schoolbook" panose="020406040505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b="1" u="none" strike="noStrike" dirty="0">
                <a:effectLst/>
                <a:latin typeface="Arial" panose="020B0604020202020204" pitchFamily="34" charset="0"/>
                <a:ea typeface="Arial Unicode MS" panose="020B0604020202020204" pitchFamily="34" charset="-128"/>
                <a:cs typeface="Times New Roman" panose="02020603050405020304" pitchFamily="18" charset="0"/>
              </a:rPr>
              <a:t> </a:t>
            </a:r>
            <a:endParaRPr lang="en-US" sz="2400" dirty="0">
              <a:effectLst/>
              <a:latin typeface="Century Schoolbook" panose="020406040505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Arial Unicode MS" panose="020B0604020202020204" pitchFamily="34" charset="-128"/>
                <a:cs typeface="Times New Roman" panose="02020603050405020304" pitchFamily="18" charset="0"/>
              </a:rPr>
              <a:t>To see if the Town will vote to rezone the land consisting of the area on the Northerly side of Route 111, bounded on the Northeast by the existing C-2 Zone at Map 12, Lot 15, bounded on the Southwest by Village Green Road, bounded on the East by Route 111 and bounded on the Northwest by a line which is four hundred feet (400’) distant from the Northerly line of Route 111, from Zone A (Residential) to Zone C-2 (Commercial).</a:t>
            </a:r>
            <a:endParaRPr lang="en-US" sz="2400" dirty="0">
              <a:effectLst/>
              <a:latin typeface="Century Schoolbook" panose="020406040505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Arial Unicode MS" panose="020B0604020202020204" pitchFamily="34" charset="-128"/>
                <a:cs typeface="Times New Roman" panose="02020603050405020304" pitchFamily="18" charset="0"/>
              </a:rPr>
              <a:t> </a:t>
            </a:r>
            <a:endParaRPr lang="en-US" sz="2400" dirty="0">
              <a:effectLst/>
              <a:latin typeface="Century Schoolbook" panose="020406040505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b="1" dirty="0">
                <a:effectLst/>
                <a:latin typeface="Arial" panose="020B0604020202020204" pitchFamily="34" charset="0"/>
                <a:ea typeface="Arial Unicode MS" panose="020B0604020202020204" pitchFamily="34" charset="-128"/>
                <a:cs typeface="Times New Roman" panose="02020603050405020304" pitchFamily="18" charset="0"/>
              </a:rPr>
              <a:t>Recommended by the Planning Board </a:t>
            </a:r>
            <a:endParaRPr lang="en-US" sz="2400" dirty="0">
              <a:effectLst/>
              <a:latin typeface="Century Schoolbook" panose="020406040505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4725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0962DB3-F30F-481F-9762-92322B779932}"/>
              </a:ext>
            </a:extLst>
          </p:cNvPr>
          <p:cNvSpPr txBox="1"/>
          <p:nvPr/>
        </p:nvSpPr>
        <p:spPr>
          <a:xfrm>
            <a:off x="1359017" y="1392572"/>
            <a:ext cx="8791662" cy="3139321"/>
          </a:xfrm>
          <a:prstGeom prst="rect">
            <a:avLst/>
          </a:prstGeom>
          <a:noFill/>
        </p:spPr>
        <p:txBody>
          <a:bodyPr wrap="square">
            <a:spAutoFit/>
          </a:bodyPr>
          <a:lstStyle/>
          <a:p>
            <a:pPr marL="0" marR="0" algn="ctr">
              <a:spcBef>
                <a:spcPts val="0"/>
              </a:spcBef>
              <a:spcAft>
                <a:spcPts val="0"/>
              </a:spcAft>
            </a:pPr>
            <a:r>
              <a:rPr lang="en-US" b="1" dirty="0">
                <a:effectLst/>
                <a:latin typeface="Arial" panose="020B0604020202020204" pitchFamily="34" charset="0"/>
                <a:ea typeface="Times New Roman" panose="02020603050405020304" pitchFamily="18" charset="0"/>
                <a:cs typeface="Times New Roman" panose="02020603050405020304" pitchFamily="18" charset="0"/>
              </a:rPr>
              <a:t>ARTICLE 5</a:t>
            </a:r>
            <a:endParaRPr lang="en-US" dirty="0">
              <a:effectLst/>
              <a:latin typeface="Century Schoolbook" panose="020406040505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b="1" dirty="0">
                <a:effectLst/>
                <a:latin typeface="Arial" panose="020B0604020202020204" pitchFamily="34" charset="0"/>
                <a:ea typeface="Times New Roman" panose="02020603050405020304" pitchFamily="18" charset="0"/>
                <a:cs typeface="Times New Roman" panose="02020603050405020304" pitchFamily="18" charset="0"/>
              </a:rPr>
              <a:t>Are you in favor of the following as proposed by the Planning Board for the Hampstead Zoning Ordinance:</a:t>
            </a:r>
            <a:endParaRPr lang="en-US" dirty="0">
              <a:effectLst/>
              <a:latin typeface="Century Schoolbook" panose="020406040505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dirty="0">
              <a:effectLst/>
              <a:latin typeface="Century Schoolbook" panose="020406040505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dirty="0">
                <a:effectLst/>
                <a:latin typeface="Arial" panose="020B0604020202020204" pitchFamily="34" charset="0"/>
                <a:ea typeface="Arial Unicode MS" panose="020B0604020202020204" pitchFamily="34" charset="-128"/>
                <a:cs typeface="Times New Roman" panose="02020603050405020304" pitchFamily="18" charset="0"/>
              </a:rPr>
              <a:t>To see if the Town will vote to adopt Article I-2:10 Unregistered Motor Vehicles and Boats, Under General Provisions, “No lot in the Residential or Recreational Districts may be used for the outside storage of more than two unregistered and/or uninspected motor vehicles. No more than one unregistered boat shall be permitted on a lot.”</a:t>
            </a:r>
            <a:endParaRPr lang="en-US" dirty="0">
              <a:effectLst/>
              <a:latin typeface="Century Schoolbook" panose="020406040505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dirty="0">
                <a:effectLst/>
                <a:latin typeface="Arial" panose="020B0604020202020204" pitchFamily="34" charset="0"/>
                <a:ea typeface="Arial Unicode MS" panose="020B0604020202020204" pitchFamily="34" charset="-128"/>
                <a:cs typeface="Times New Roman" panose="02020603050405020304" pitchFamily="18" charset="0"/>
              </a:rPr>
              <a:t> </a:t>
            </a:r>
            <a:endParaRPr lang="en-US" dirty="0">
              <a:effectLst/>
              <a:latin typeface="Century Schoolbook" panose="020406040505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b="1" dirty="0">
                <a:effectLst/>
                <a:latin typeface="Arial" panose="020B0604020202020204" pitchFamily="34" charset="0"/>
                <a:ea typeface="Arial Unicode MS" panose="020B0604020202020204" pitchFamily="34" charset="-128"/>
                <a:cs typeface="Times New Roman" panose="02020603050405020304" pitchFamily="18" charset="0"/>
              </a:rPr>
              <a:t>Recommended by the Planning Board </a:t>
            </a:r>
            <a:endParaRPr lang="en-US" dirty="0">
              <a:effectLst/>
              <a:latin typeface="Century Schoolbook" panose="020406040505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9787375"/>
      </p:ext>
    </p:extLst>
  </p:cSld>
  <p:clrMapOvr>
    <a:masterClrMapping/>
  </p:clrMapOvr>
</p:sld>
</file>

<file path=ppt/theme/theme1.xml><?xml version="1.0" encoding="utf-8"?>
<a:theme xmlns:a="http://schemas.openxmlformats.org/drawingml/2006/main" name="RetrospectVTI">
  <a:themeElements>
    <a:clrScheme name="">
      <a:dk1>
        <a:srgbClr val="000000"/>
      </a:dk1>
      <a:lt1>
        <a:srgbClr val="FFFFFF"/>
      </a:lt1>
      <a:dk2>
        <a:srgbClr val="243541"/>
      </a:dk2>
      <a:lt2>
        <a:srgbClr val="E2E5E8"/>
      </a:lt2>
      <a:accent1>
        <a:srgbClr val="E88B33"/>
      </a:accent1>
      <a:accent2>
        <a:srgbClr val="AEA33A"/>
      </a:accent2>
      <a:accent3>
        <a:srgbClr val="8CAB4A"/>
      </a:accent3>
      <a:accent4>
        <a:srgbClr val="57B636"/>
      </a:accent4>
      <a:accent5>
        <a:srgbClr val="2EBA43"/>
      </a:accent5>
      <a:accent6>
        <a:srgbClr val="33B67D"/>
      </a:accent6>
      <a:hlink>
        <a:srgbClr val="5F84A8"/>
      </a:hlink>
      <a:folHlink>
        <a:srgbClr val="7F7F7F"/>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Override1.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3CD65D-61A5-43C9-A837-6EC73C7DA8AB}">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31F006B4-A9E1-4F39-85C8-FB836F919348}">
  <ds:schemaRefs>
    <ds:schemaRef ds:uri="http://schemas.microsoft.com/sharepoint/v3/contenttype/forms"/>
  </ds:schemaRefs>
</ds:datastoreItem>
</file>

<file path=customXml/itemProps3.xml><?xml version="1.0" encoding="utf-8"?>
<ds:datastoreItem xmlns:ds="http://schemas.openxmlformats.org/officeDocument/2006/customXml" ds:itemID="{16377351-63A1-4C2E-8C9A-66CDD70F16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{D8619437-AE49-4858-BC71-3F4C85353A7A}tf11437505_win32</Template>
  <TotalTime>123</TotalTime>
  <Words>1705</Words>
  <Application>Microsoft Office PowerPoint</Application>
  <PresentationFormat>Widescreen</PresentationFormat>
  <Paragraphs>148</Paragraphs>
  <Slides>31</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9" baseType="lpstr">
      <vt:lpstr>Arial</vt:lpstr>
      <vt:lpstr>Calibri</vt:lpstr>
      <vt:lpstr>Century Schoolbook</vt:lpstr>
      <vt:lpstr>Georgia Pro Cond Light</vt:lpstr>
      <vt:lpstr>Speak Pro</vt:lpstr>
      <vt:lpstr>Times New Roman</vt:lpstr>
      <vt:lpstr>RetrospectVTI</vt:lpstr>
      <vt:lpstr>Microsoft Excel Worksheet</vt:lpstr>
      <vt:lpstr>Town of Hampstead 2021 Budget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Town of Hampstead 2021 Budget</dc:title>
  <dc:creator>THarrington</dc:creator>
  <cp:lastModifiedBy>THarrington</cp:lastModifiedBy>
  <cp:revision>13</cp:revision>
  <dcterms:created xsi:type="dcterms:W3CDTF">2021-02-04T01:03:08Z</dcterms:created>
  <dcterms:modified xsi:type="dcterms:W3CDTF">2021-02-04T03:07:08Z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